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57" r:id="rId3"/>
    <p:sldId id="258" r:id="rId4"/>
    <p:sldId id="275" r:id="rId5"/>
    <p:sldId id="259" r:id="rId6"/>
    <p:sldId id="260" r:id="rId7"/>
    <p:sldId id="261" r:id="rId8"/>
    <p:sldId id="276" r:id="rId9"/>
    <p:sldId id="262" r:id="rId10"/>
    <p:sldId id="263" r:id="rId11"/>
    <p:sldId id="264" r:id="rId12"/>
    <p:sldId id="281" r:id="rId13"/>
    <p:sldId id="265" r:id="rId14"/>
    <p:sldId id="266" r:id="rId15"/>
    <p:sldId id="267" r:id="rId16"/>
    <p:sldId id="277" r:id="rId17"/>
    <p:sldId id="268" r:id="rId18"/>
    <p:sldId id="269" r:id="rId19"/>
    <p:sldId id="270" r:id="rId20"/>
    <p:sldId id="271" r:id="rId21"/>
    <p:sldId id="272" r:id="rId22"/>
    <p:sldId id="278" r:id="rId23"/>
    <p:sldId id="273" r:id="rId24"/>
    <p:sldId id="279" r:id="rId25"/>
    <p:sldId id="274" r:id="rId26"/>
    <p:sldId id="28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A2E"/>
    <a:srgbClr val="FDCFA5"/>
    <a:srgbClr val="CDA989"/>
    <a:srgbClr val="85BCF5"/>
    <a:srgbClr val="F5F2EE"/>
    <a:srgbClr val="9F978E"/>
    <a:srgbClr val="B1CC31"/>
    <a:srgbClr val="9B7E6A"/>
    <a:srgbClr val="A29E95"/>
    <a:srgbClr val="C2B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4434" autoAdjust="0"/>
  </p:normalViewPr>
  <p:slideViewPr>
    <p:cSldViewPr snapToGrid="0">
      <p:cViewPr varScale="1">
        <p:scale>
          <a:sx n="85" d="100"/>
          <a:sy n="85"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E5BDC-F896-478C-A04F-B31E6894C3C5}" type="datetimeFigureOut">
              <a:rPr lang="en-US" smtClean="0"/>
              <a:t>1/29/2020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E5DB3C-4B5D-4262-A0B3-5FF8DBEAAEA8}" type="slidenum">
              <a:rPr lang="en-US" smtClean="0"/>
              <a:t>‹#›</a:t>
            </a:fld>
            <a:endParaRPr lang="en-US"/>
          </a:p>
        </p:txBody>
      </p:sp>
    </p:spTree>
    <p:extLst>
      <p:ext uri="{BB962C8B-B14F-4D97-AF65-F5344CB8AC3E}">
        <p14:creationId xmlns:p14="http://schemas.microsoft.com/office/powerpoint/2010/main" val="152583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A1597-B9AD-41C7-AE9D-EE0043847074}"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811C4-6437-4864-AE7D-7B6C95054E78}" type="slidenum">
              <a:rPr lang="en-US" smtClean="0"/>
              <a:t>‹#›</a:t>
            </a:fld>
            <a:endParaRPr lang="en-US"/>
          </a:p>
        </p:txBody>
      </p:sp>
    </p:spTree>
    <p:extLst>
      <p:ext uri="{BB962C8B-B14F-4D97-AF65-F5344CB8AC3E}">
        <p14:creationId xmlns:p14="http://schemas.microsoft.com/office/powerpoint/2010/main" val="88457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اس کے دو مطلب ہیں۔ ایک یہ کہ وہ جانتا ہے کس حقیقت کو کس مثال سے بہترین طریقہ پر سمجھایا جا سکتا ہے۔ دوسرے یہ کہ وہ جانتا ہے کون اس نعمت کا مستحق ہے اور کون نہیں ہے۔ جو شخص نور حق کا طالب ہی نہ ہو اور ہمہ تن اپنی دنیوی اغراض ہی میں گم اور مادی لذتوں اور منفعتوں ہی کی جستجو میں منہمک ہو ، اسے زبردستی نور حق دکھانے کی اللہ کو کوئی ضرورت نہیں ہے۔ اس عطیے کا مستحق تو وہی ہے جسے اللہ جانتا ہے کہ وہ اس کا طالب اور مخلص طالب ہے۔ </a:t>
            </a:r>
            <a:endParaRPr kumimoji="0" lang="en-US" sz="1600" b="0" i="0" u="none" strike="noStrike" kern="1200" cap="none" spc="0" normalizeH="0" baseline="0" noProof="0">
              <a:ln>
                <a:noFill/>
              </a:ln>
              <a:solidFill>
                <a:prstClr val="black"/>
              </a:solidFill>
              <a:effectLst/>
              <a:uLnTx/>
              <a:uFillTx/>
              <a:latin typeface="+mn-lt"/>
            </a:endParaRPr>
          </a:p>
          <a:p>
            <a:endParaRPr lang="en-US"/>
          </a:p>
        </p:txBody>
      </p:sp>
      <p:sp>
        <p:nvSpPr>
          <p:cNvPr id="4" name="Slide Number Placeholder 3"/>
          <p:cNvSpPr>
            <a:spLocks noGrp="1"/>
          </p:cNvSpPr>
          <p:nvPr>
            <p:ph type="sldNum" sz="quarter" idx="10"/>
          </p:nvPr>
        </p:nvSpPr>
        <p:spPr/>
        <p:txBody>
          <a:bodyPr/>
          <a:lstStyle/>
          <a:p>
            <a:fld id="{20F811C4-6437-4864-AE7D-7B6C95054E78}" type="slidenum">
              <a:rPr lang="en-US" smtClean="0"/>
              <a:t>2</a:t>
            </a:fld>
            <a:endParaRPr lang="en-US"/>
          </a:p>
        </p:txBody>
      </p:sp>
    </p:spTree>
    <p:extLst>
      <p:ext uri="{BB962C8B-B14F-4D97-AF65-F5344CB8AC3E}">
        <p14:creationId xmlns:p14="http://schemas.microsoft.com/office/powerpoint/2010/main" val="116432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استیذان</a:t>
            </a:r>
            <a:r>
              <a:rPr lang="ur-PK" sz="1600" baseline="0" dirty="0">
                <a:latin typeface="Jameel Noori Nastaleeq" panose="02000503000000020004" pitchFamily="2" charset="-78"/>
                <a:cs typeface="Jameel Noori Nastaleeq" panose="02000503000000020004" pitchFamily="2" charset="-78"/>
              </a:rPr>
              <a:t> یعنی اجازتِ خاص :</a:t>
            </a:r>
          </a:p>
          <a:p>
            <a:pPr algn="r" rtl="1"/>
            <a:r>
              <a:rPr lang="ur-PK" sz="1600" baseline="0" dirty="0">
                <a:latin typeface="Jameel Noori Nastaleeq" panose="02000503000000020004" pitchFamily="2" charset="-78"/>
                <a:cs typeface="Jameel Noori Nastaleeq" panose="02000503000000020004" pitchFamily="2" charset="-78"/>
              </a:rPr>
              <a:t>یہ اجازت خاص کی آیات ہیں اور یہ گھر کے اندرونی حصے سے تعلق رکھتے ہیں اور یہ آیات آدمیوں اور عورتوں کے لیے عام حکم رکھتی ہیں امام رازی ؒ فرماتے ہیں اگر چہ ان آیات کے ظاہری الفاظ مرودوں کے لیے خاص معلوم ہوتے ہیں لیکن مر و عورت دونوں مراد ہیں اور اگر کوئی حکم مردوں کے لیے خاص نہ کیا گیا ہو تو سبھی (مردوعورت) اس حکم میں داخل ہوتے ہیں ۔</a:t>
            </a:r>
          </a:p>
          <a:p>
            <a:pPr algn="r" rtl="1"/>
            <a:r>
              <a:rPr lang="ur-PK" sz="1600" baseline="0" dirty="0">
                <a:latin typeface="Jameel Noori Nastaleeq" panose="02000503000000020004" pitchFamily="2" charset="-78"/>
                <a:cs typeface="Jameel Noori Nastaleeq" panose="02000503000000020004" pitchFamily="2" charset="-78"/>
              </a:rPr>
              <a:t>اور اللہ تعالیٰ کا فرمان </a:t>
            </a:r>
            <a:r>
              <a:rPr lang="ur-PK" sz="1600" dirty="0">
                <a:effectLst/>
                <a:latin typeface="Jameel Noori Nastaleeq" panose="02000503000000020004" pitchFamily="2" charset="-78"/>
                <a:cs typeface="Jameel Noori Nastaleeq" panose="02000503000000020004" pitchFamily="2" charset="-78"/>
              </a:rPr>
              <a:t>الَّذِينَ مَلَكَتْ أَيْمَانُكُمْ  اس میں چھوٹے بڑے دونو ںشامل ہیں اور اللہ تعالیٰ کا فرمان ‘’ وَالَّذِينَ لَمْ يَبْلُغُوا الْحُلُمَ مِنكُمْ’’</a:t>
            </a:r>
          </a:p>
          <a:p>
            <a:pPr algn="r" rtl="1"/>
            <a:r>
              <a:rPr lang="ur-PK" sz="1600" baseline="0" dirty="0">
                <a:effectLst/>
                <a:latin typeface="Jameel Noori Nastaleeq" panose="02000503000000020004" pitchFamily="2" charset="-78"/>
                <a:cs typeface="Jameel Noori Nastaleeq" panose="02000503000000020004" pitchFamily="2" charset="-78"/>
              </a:rPr>
              <a:t>  یعنی جو عورتوں کے معاملات سے واقف تو ہوں لیکن جوان نہ ہوئے ہوں ۔</a:t>
            </a:r>
          </a:p>
          <a:p>
            <a:pPr algn="r" rtl="1"/>
            <a:r>
              <a:rPr lang="ur-PK" sz="1600" baseline="0" dirty="0">
                <a:effectLst/>
                <a:latin typeface="Jameel Noori Nastaleeq" panose="02000503000000020004" pitchFamily="2" charset="-78"/>
                <a:cs typeface="Jameel Noori Nastaleeq" panose="02000503000000020004" pitchFamily="2" charset="-78"/>
              </a:rPr>
              <a:t>اور اللہ تعالیٰ کا فرمان </a:t>
            </a:r>
            <a:r>
              <a:rPr lang="ur-PK" sz="1600" dirty="0">
                <a:effectLst/>
                <a:latin typeface="Jameel Noori Nastaleeq" panose="02000503000000020004" pitchFamily="2" charset="-78"/>
                <a:cs typeface="Jameel Noori Nastaleeq" panose="02000503000000020004" pitchFamily="2" charset="-78"/>
              </a:rPr>
              <a:t>كَمَا اسْتَأْذَنَ الَّذِينَ مِن قَبْلِهِمْ’’ سے مراد یہ ہے کہ بلوغت</a:t>
            </a:r>
            <a:r>
              <a:rPr lang="ur-PK" sz="1600" baseline="0" dirty="0">
                <a:effectLst/>
                <a:latin typeface="Jameel Noori Nastaleeq" panose="02000503000000020004" pitchFamily="2" charset="-78"/>
                <a:cs typeface="Jameel Noori Nastaleeq" panose="02000503000000020004" pitchFamily="2" charset="-78"/>
              </a:rPr>
              <a:t> کے بعد </a:t>
            </a:r>
            <a:r>
              <a:rPr lang="ur-PK" sz="1600" dirty="0">
                <a:effectLst/>
                <a:latin typeface="Jameel Noori Nastaleeq" panose="02000503000000020004" pitchFamily="2" charset="-78"/>
                <a:cs typeface="Jameel Noori Nastaleeq" panose="02000503000000020004" pitchFamily="2" charset="-78"/>
              </a:rPr>
              <a:t>تمام اوقات میں</a:t>
            </a:r>
            <a:r>
              <a:rPr lang="ur-PK" sz="1600" baseline="0" dirty="0">
                <a:effectLst/>
                <a:latin typeface="Jameel Noori Nastaleeq" panose="02000503000000020004" pitchFamily="2" charset="-78"/>
                <a:cs typeface="Jameel Noori Nastaleeq" panose="02000503000000020004" pitchFamily="2" charset="-78"/>
              </a:rPr>
              <a:t>  اجازت لے کر آئیں۔</a:t>
            </a:r>
          </a:p>
          <a:p>
            <a:pPr algn="r" rtl="1"/>
            <a:r>
              <a:rPr lang="ur-PK" sz="1600" baseline="0" dirty="0">
                <a:effectLst/>
                <a:latin typeface="Jameel Noori Nastaleeq" panose="02000503000000020004" pitchFamily="2" charset="-78"/>
                <a:cs typeface="Jameel Noori Nastaleeq" panose="02000503000000020004" pitchFamily="2" charset="-78"/>
              </a:rPr>
              <a:t>3 اوقات جن کا  اللہ تعالیٰ نے اس آیت میں ذکر کیا ہے ان اوقات میں روکنے کی  وجوہات  درج ذیل ہیں ۔ ۔</a:t>
            </a:r>
            <a:endParaRPr lang="en-US" sz="1600" baseline="0" dirty="0">
              <a:effectLst/>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ان اوقات میں کسی انسان کے لیے بھی بلا اجازت داخل ہونا جائز نہیں ہے کیونکہ ان اوقات میں اپنی ازواج کے ساتھ تنہائی میں ہوتے ہیں اسی لیے غلاموں اور بچوں سمیت سبھی کے لیے داخلہ ممنوع قرار دے دیا گیا تا کہ ان کی نظریں اپنے گھر والوں کے قابل پردہ حصوں پر نہ پڑیں اور اس ادب سے  بعض لوگ غفلت بر تتے ہیں اور اعتقاد رکھتے ہیں کہ غلام اور چھوٹے بچوں کی نگاہیں اپنے مالکوں اور گھر والوں کی طرف اٹھ  ہی نہیں سکتیں حالانکہ نظریہ بالکل غلط ہے بلکہ علماء نفسیات کے ہاں یہ بات ثابت ہو چکی ہے کہ چھوٹے بچوں کا بعض مناظر کی طرف دیکھنا ان کی نفسیاتی  زندگی میں ایک خاص اثر رکھتا ہے اور بعض اوقات ان کو اعصابی امراض میں بھی مبتلا کر دیتا ہے ۔ اسلام نے ان تمام دور رس نتائج کا احاطہ کیا۔ </a:t>
            </a:r>
            <a:endParaRPr lang="ur-PK" sz="1600" baseline="0" dirty="0">
              <a:effectLst/>
              <a:latin typeface="Jameel Noori Nastaleeq" panose="02000503000000020004" pitchFamily="2" charset="-78"/>
              <a:cs typeface="Jameel Noori Nastaleeq" panose="02000503000000020004" pitchFamily="2" charset="-78"/>
            </a:endParaRPr>
          </a:p>
          <a:p>
            <a:pPr algn="r" rtl="1"/>
            <a:r>
              <a:rPr lang="ur-PK" sz="1600" baseline="0" dirty="0">
                <a:effectLst/>
                <a:latin typeface="Jameel Noori Nastaleeq" panose="02000503000000020004" pitchFamily="2" charset="-78"/>
                <a:cs typeface="Jameel Noori Nastaleeq" panose="02000503000000020004" pitchFamily="2" charset="-78"/>
              </a:rPr>
              <a:t>نماز فجر سے پہلے یعنی نماز کے لیے اٹھتے وقت</a:t>
            </a:r>
            <a:r>
              <a:rPr lang="en-US" sz="1600" baseline="0" dirty="0">
                <a:effectLst/>
                <a:latin typeface="Jameel Noori Nastaleeq" panose="02000503000000020004" pitchFamily="2" charset="-78"/>
                <a:cs typeface="Jameel Noori Nastaleeq" panose="02000503000000020004" pitchFamily="2" charset="-78"/>
              </a:rPr>
              <a:t> </a:t>
            </a:r>
            <a:r>
              <a:rPr lang="ur-PK" sz="1600" baseline="0" dirty="0">
                <a:effectLst/>
                <a:latin typeface="Jameel Noori Nastaleeq" panose="02000503000000020004" pitchFamily="2" charset="-78"/>
                <a:cs typeface="Jameel Noori Nastaleeq" panose="02000503000000020004" pitchFamily="2" charset="-78"/>
              </a:rPr>
              <a:t>انسان مصروف ہوتا ہے نماز کی تیاری کر رہاہوتاہے ،دوپہر کے وقت یعنی قیلولہ کے وقت اورعشاء کی نماز کے بعد یہ اوقات ایسے ہیں جن میں انسان خلوت اورمصروفیت میں ہوتا ہے لہذا افراد کو گھروں کے اندر داخل ہونے سے روک دیا گیا ہے تا کہ وہ کسی نا پسندیدہ منظر کو نہ دیکھ سکیں ، عام حالات میں چھوٹے بچے بغیر اجازت کے داخل ہو سکتے ہیں لیکن ان کو بھی غیر لوگوں کی طرح ان تین اوقات میں روکا گیا ہے کہ وہ بھی اجازت کے بغیر اندر نہ آئیں </a:t>
            </a:r>
          </a:p>
          <a:p>
            <a:pPr algn="r" rtl="1"/>
            <a:r>
              <a:rPr lang="ur-PK" sz="1600" baseline="0" dirty="0">
                <a:effectLst/>
                <a:latin typeface="Jameel Noori Nastaleeq" panose="02000503000000020004" pitchFamily="2" charset="-78"/>
                <a:cs typeface="Jameel Noori Nastaleeq" panose="02000503000000020004" pitchFamily="2" charset="-78"/>
              </a:rPr>
              <a:t>ابن عباسؓ فرماتے ہیں کہ رسول اللہ ﷺ نے ایک لڑکے (غلام) کو دوپہر کے وقت حضرت عمر بن الخطاب کو بلانے کے لیے بھیجا ، جب وہ اندر کمرے میں داخل ہوا تو اس نے حضرت عمر ؓ کو اس حالت میں دیکھا کہ جسے حضرت عمرؓ نے پسند نہیں کیا اور انہوں نے رسول اللہ ﷺ سے اس کی شکایت کی اس کے بعد یہ آیات نازل کی ۔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0F811C4-6437-4864-AE7D-7B6C95054E78}" type="slidenum">
              <a:rPr lang="en-US" smtClean="0"/>
              <a:t>16</a:t>
            </a:fld>
            <a:endParaRPr lang="en-US"/>
          </a:p>
        </p:txBody>
      </p:sp>
    </p:spTree>
    <p:extLst>
      <p:ext uri="{BB962C8B-B14F-4D97-AF65-F5344CB8AC3E}">
        <p14:creationId xmlns:p14="http://schemas.microsoft.com/office/powerpoint/2010/main" val="928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a:latin typeface="Jameel Noori Nastaleeq" panose="02000503000000020004" pitchFamily="2" charset="-78"/>
                <a:cs typeface="Jameel Noori Nastaleeq" panose="02000503000000020004" pitchFamily="2" charset="-78"/>
              </a:rPr>
              <a:t>کس عمر میں  بچوں کو گھر کے اندر اجازت لینی چاہیئے ؟ بہتر تو یہ ہے کہ بچوں کو چھوٹی عمر سے ہی اجازت مانگنے کی تربیت دینی چاہیئے لیکن جب وہ مرد و زن کی خفیہ باتوں کو پہچاننے لگیں تو اجازت مانگناواجب اور ضروری ہو جاتا ہے اور کسی عمر کے ساتھ اس کو مقید نہیں کیا گیا ۔ </a:t>
            </a:r>
          </a:p>
          <a:p>
            <a:pPr algn="r" rtl="1"/>
            <a:endParaRPr lang="en-US" sz="1600" dirty="0"/>
          </a:p>
        </p:txBody>
      </p:sp>
      <p:sp>
        <p:nvSpPr>
          <p:cNvPr id="4" name="Slide Number Placeholder 3"/>
          <p:cNvSpPr>
            <a:spLocks noGrp="1"/>
          </p:cNvSpPr>
          <p:nvPr>
            <p:ph type="sldNum" sz="quarter" idx="10"/>
          </p:nvPr>
        </p:nvSpPr>
        <p:spPr/>
        <p:txBody>
          <a:bodyPr/>
          <a:lstStyle/>
          <a:p>
            <a:fld id="{20F811C4-6437-4864-AE7D-7B6C95054E78}" type="slidenum">
              <a:rPr lang="en-US" smtClean="0"/>
              <a:t>17</a:t>
            </a:fld>
            <a:endParaRPr lang="en-US"/>
          </a:p>
        </p:txBody>
      </p:sp>
    </p:spTree>
    <p:extLst>
      <p:ext uri="{BB962C8B-B14F-4D97-AF65-F5344CB8AC3E}">
        <p14:creationId xmlns:p14="http://schemas.microsoft.com/office/powerpoint/2010/main" val="39043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اللہ تعالیٰ نے مسلمانوں کے لئے ایک دوسرے پر سلامتی بھیجنے کا یہ بہترین طریقہ سکھایا ہے آج کل یہ افسوسناک بات  عام ہو چکی ہے کہ بعض ایسے الفاظ استعمال کیے جاتے ہیں جن سے پرہیز لازمی ہے جیسے صبح بخیر وغیرہ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بعض آدمی ایسے ہیں کہ جب انہیں سلام کہیں گے تو اس کا جواب ‘’اھلاً’’(خوش آمدید) سے دیں گے حالانکہ یہ الفاظ سلام کا جواب نہیں ہو سکتے اور سب کو معلوم ہے کہ سلام کا مسنون جواب ہی واجب ہے اور سلام کا جواب سلام کے ساتھ ہی دینا جائز ہے۔</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اللہ تعالیٰ کا فرمان ہے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mn-lt"/>
                <a:cs typeface="+mn-cs"/>
              </a:rPr>
              <a:t>و</a:t>
            </a:r>
            <a:r>
              <a:rPr kumimoji="0" lang="ur-PK" sz="1600" b="0" i="0" u="none" strike="noStrike" kern="1200" cap="none" spc="0" normalizeH="0" baseline="0" noProof="0" dirty="0">
                <a:ln>
                  <a:noFill/>
                </a:ln>
                <a:solidFill>
                  <a:prstClr val="black"/>
                </a:solidFill>
                <a:effectLst/>
                <a:uLnTx/>
                <a:uFillTx/>
                <a:latin typeface="Attari_Quraan_Word" panose="02000000000000000000" pitchFamily="2" charset="-78"/>
                <a:cs typeface="Attari_Quraan_Word" panose="02000000000000000000" pitchFamily="2" charset="-78"/>
              </a:rPr>
              <a:t>َإِذَا حُيِّيتُم بِتَحِيَّةٍ فَحَيُّوا بِأَحْسَنَ مِنْهَا أَوْ رُدُّوهَا</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اور جب کوئی احترام کے ساتھ تمہیں سلام کرے تو اس کو اس سے بہتر طریقہ کے ساتھ جواب دو یا کم از کم اُسی طرح	(سورہ النساء 86)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بعض لوگ یہ کہتے ہیں کہ ہم سلام کے علاوہ دوسرے بہترین الفاظ سے سلام کا جواب دیتے ہیں حالانکہ یہ غلط ہے کیونکہ مسنون سلام کے علاوہ کوئی چیز اس سے بہتر نہیں ۔ </a:t>
            </a:r>
          </a:p>
          <a:p>
            <a:endParaRPr lang="en-US" dirty="0"/>
          </a:p>
        </p:txBody>
      </p:sp>
      <p:sp>
        <p:nvSpPr>
          <p:cNvPr id="4" name="Slide Number Placeholder 3"/>
          <p:cNvSpPr>
            <a:spLocks noGrp="1"/>
          </p:cNvSpPr>
          <p:nvPr>
            <p:ph type="sldNum" sz="quarter" idx="10"/>
          </p:nvPr>
        </p:nvSpPr>
        <p:spPr/>
        <p:txBody>
          <a:bodyPr/>
          <a:lstStyle/>
          <a:p>
            <a:fld id="{20F811C4-6437-4864-AE7D-7B6C95054E78}" type="slidenum">
              <a:rPr lang="en-US" smtClean="0"/>
              <a:t>20</a:t>
            </a:fld>
            <a:endParaRPr lang="en-US"/>
          </a:p>
        </p:txBody>
      </p:sp>
    </p:spTree>
    <p:extLst>
      <p:ext uri="{BB962C8B-B14F-4D97-AF65-F5344CB8AC3E}">
        <p14:creationId xmlns:p14="http://schemas.microsoft.com/office/powerpoint/2010/main" val="157727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ur-PK" sz="1600" dirty="0">
                <a:latin typeface="Jameel Noori Nastaleeq" panose="02000503000000020004" pitchFamily="2" charset="-78"/>
                <a:cs typeface="Jameel Noori Nastaleeq" panose="02000503000000020004" pitchFamily="2" charset="-78"/>
              </a:rPr>
              <a:t>یہ آیت</a:t>
            </a:r>
            <a:r>
              <a:rPr lang="ur-PK" sz="1600" baseline="0" dirty="0">
                <a:latin typeface="Jameel Noori Nastaleeq" panose="02000503000000020004" pitchFamily="2" charset="-78"/>
                <a:cs typeface="Jameel Noori Nastaleeq" panose="02000503000000020004" pitchFamily="2" charset="-78"/>
              </a:rPr>
              <a:t> کریمہ ادب کی ایک اور قسم بتا رہی ہے اس میں اللہ تعالیٰ نے اپنے بندوں کی یہ رہنمائی فرمائی ہے کہ کہیں سے واپس جانے کے لئے اجازت لی جائے جیسا کہ داخل ہوتے ہوئے اجازت طلب کی جاتی ہے ۔ امام بخاری ؒ نے ادب المفرد میں باقاعدہ باب قائم کیا ہے :</a:t>
            </a:r>
          </a:p>
          <a:p>
            <a:pPr algn="r" rtl="1"/>
            <a:r>
              <a:rPr lang="ur-PK" sz="1600" baseline="0" dirty="0">
                <a:latin typeface="Jameel Noori Nastaleeq" panose="02000503000000020004" pitchFamily="2" charset="-78"/>
                <a:cs typeface="Jameel Noori Nastaleeq" panose="02000503000000020004" pitchFamily="2" charset="-78"/>
              </a:rPr>
              <a:t>‘’جب ادمی کسی ادمی کے پاس بیٹھے تو اٹھتے وقت اس سے اجازت مانگے ‘’</a:t>
            </a:r>
          </a:p>
          <a:p>
            <a:pPr algn="r" rtl="1"/>
            <a:r>
              <a:rPr lang="ur-PK" sz="1600" baseline="0" dirty="0">
                <a:latin typeface="Jameel Noori Nastaleeq" panose="02000503000000020004" pitchFamily="2" charset="-78"/>
                <a:cs typeface="Jameel Noori Nastaleeq" panose="02000503000000020004" pitchFamily="2" charset="-78"/>
              </a:rPr>
              <a:t>پھر آپ نے ابو بردہ بن ابی موسیی کی حدیث بیان فرمائی :</a:t>
            </a:r>
          </a:p>
          <a:p>
            <a:pPr algn="r" rtl="1"/>
            <a:r>
              <a:rPr lang="ur-PK" sz="1600" baseline="0" dirty="0">
                <a:latin typeface="Jameel Noori Nastaleeq" panose="02000503000000020004" pitchFamily="2" charset="-78"/>
                <a:cs typeface="Jameel Noori Nastaleeq" panose="02000503000000020004" pitchFamily="2" charset="-78"/>
              </a:rPr>
              <a:t>‘’میں عبداللہ بن سلام ؓ کے پاس بیٹھا ہوا تھا تو کہنے لگے کہ آپ ہمارے پاس کچھ دیر سے بیٹھے ہوئے ہیں اور ہمارے اٹھنے کا وقت ہو گیا ہے (کیا اجازت ہے) میں نے کہا جیسے آپ چاہیں پس وہ اٹھ کھڑے ہوئے اور میں دروازے تک انکو چھوڑنے  گیا’’۔ </a:t>
            </a:r>
          </a:p>
          <a:p>
            <a:pPr algn="r" rtl="1"/>
            <a:r>
              <a:rPr lang="ur-PK" sz="1600" baseline="0" dirty="0">
                <a:latin typeface="Jameel Noori Nastaleeq" panose="02000503000000020004" pitchFamily="2" charset="-78"/>
                <a:cs typeface="Jameel Noori Nastaleeq" panose="02000503000000020004" pitchFamily="2" charset="-78"/>
              </a:rPr>
              <a:t> ان ایات کو پوری سورۃ کا نچوڑ بھی کہا گیا ہے ان ایات میں ہمیں یہ معلوم ہوتا ہے کہ اسلام کا مزاج انفرادی نہیں بلکہ اجتماعی ہے ہر چیز فرد سے شروع ہو کر اجتماعیت پر ختم ہوتی ہے اسلام کا پورا مجموعی نظام انسانوں کے آپس کے مضبوط تعلق اور تعاون کو بڑھاتے ہوئے ایک بڑے مقصد کی طرف لے جاتا ہے یہ نظام صرف افراد ہی کو کامیاب اور پرسکون زندگی نہیں دیتا بلکہ پورے معاشرے اور پوری دنیا کو یہ نعمتیں دیتا ہے ۔</a:t>
            </a:r>
          </a:p>
          <a:p>
            <a:pPr algn="r" rtl="1"/>
            <a:r>
              <a:rPr lang="ur-PK" sz="1600" baseline="0" dirty="0">
                <a:latin typeface="Jameel Noori Nastaleeq" panose="02000503000000020004" pitchFamily="2" charset="-78"/>
                <a:cs typeface="Jameel Noori Nastaleeq" panose="02000503000000020004" pitchFamily="2" charset="-78"/>
              </a:rPr>
              <a:t>ہمیں سکھایا گیا ہے کہ مومنین متحد ہو کر اجتماعیت کو ایک ایسی عمارت بنا دیتے ہیں  جس کی ہر اینٹ ایک دوسرے سے مضبوطی سے جڑی ہوتی ہے اور ان کی مضبوطی پوری عمارت کو تقویت دیتی ہے ۔یعنی مومنین ایک اجتماعی زندگی گزارتے ہیں اوور اس اجتماعیت میں جو لوگ اولی الامر یعنی ذمہ داران ہوتے ہیں یعنی کسی بھی مجلس کے صدر یا انتظامیہ ان کی اجازت کے بغیر اجتماعیت سے یا مجلس سے باہر نہیں جاتے ۔۔۔۔ ان آیات  میں یہ کہا گیا ہے کہ ایک مومن کے لئے ضروری ہے کہ وہ اپنے کام یا کسی ضرورت کےلئے رسول ﷺ کی اجازت کے بغیر نہ جائے یا پھر ان کے نائب سے اجازت لے ۔ </a:t>
            </a: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یہی حکم نبی صلی اللہ علیہ و سلم کے بعد آپ کے جانشینوں اور اسلامی نظام جماعت کے امراء کا بھی ہے۔ جب کسی اجتماعی مقصد کے لیے مسلمانوں کو جمع کیا جاۓ ، قطع نظر اس سے کہ جنگ کا موقع ہو یا حالت امن کا ، بہر حال مسلمان کے لیے یہ جائز نہیں ہے کہ امیر کی اجازت کے بغیر واپس چلے جائیں یا منتشر ہو جائیں۔ </a:t>
            </a:r>
          </a:p>
          <a:p>
            <a:pPr algn="r" rtl="1"/>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اس میں یہ تنبیہ بھی  ہے کہ کسی واقعی ضرورت کے بغیر اجازت طلب کرنا توسرے سے ہی نا جائز ہے۔ اجازت لینے کا پہلو صرف اس صورت میں نکلتا ہے جبکہ جانے کے لیے کوئی حقیقی ضرورت لاحق ہو۔ </a:t>
            </a:r>
          </a:p>
          <a:p>
            <a:pPr algn="r" rtl="1"/>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یعنی ضرورت بیان کرنے پر بھی اجازت دینا یا نہ دینا رسول کی ، اور رسول کے بعد امیر جماعت کی مرضی پر موقوف ہے اگر وہ سمجھتا ہو کہ اجتماعی ضرورت اس شخص کی انفرادی ضرورت کی بہ نسبت زیادہ اہم ہے تو وہ پورا حق رکھتا ہے اجازت نہ دے ، اور اس صورت میں ایک مومن کو اس سے کوئی شکایت نہیں ہونی چاہیے۔  </a:t>
            </a:r>
          </a:p>
          <a:p>
            <a:pPr algn="r" rtl="1"/>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رسول اور اس کے جانشین کو صرف اجازت دینے ہی پر اکتفا نہ کرنا چاہیے بلکہ جسے بھی اجازت دے ، ساتھ کے ساتھ یہ بھی کہہ دے کہ خدا تمہیں معاف کرے۔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0F811C4-6437-4864-AE7D-7B6C95054E78}" type="slidenum">
              <a:rPr lang="en-US" smtClean="0"/>
              <a:t>22</a:t>
            </a:fld>
            <a:endParaRPr lang="en-US"/>
          </a:p>
        </p:txBody>
      </p:sp>
    </p:spTree>
    <p:extLst>
      <p:ext uri="{BB962C8B-B14F-4D97-AF65-F5344CB8AC3E}">
        <p14:creationId xmlns:p14="http://schemas.microsoft.com/office/powerpoint/2010/main" val="323956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sz="1600" dirty="0"/>
          </a:p>
        </p:txBody>
      </p:sp>
      <p:sp>
        <p:nvSpPr>
          <p:cNvPr id="4" name="Slide Number Placeholder 3"/>
          <p:cNvSpPr>
            <a:spLocks noGrp="1"/>
          </p:cNvSpPr>
          <p:nvPr>
            <p:ph type="sldNum" sz="quarter" idx="10"/>
          </p:nvPr>
        </p:nvSpPr>
        <p:spPr/>
        <p:txBody>
          <a:bodyPr/>
          <a:lstStyle/>
          <a:p>
            <a:fld id="{20F811C4-6437-4864-AE7D-7B6C95054E78}" type="slidenum">
              <a:rPr lang="en-US" smtClean="0"/>
              <a:t>23</a:t>
            </a:fld>
            <a:endParaRPr lang="en-US"/>
          </a:p>
        </p:txBody>
      </p:sp>
    </p:spTree>
    <p:extLst>
      <p:ext uri="{BB962C8B-B14F-4D97-AF65-F5344CB8AC3E}">
        <p14:creationId xmlns:p14="http://schemas.microsoft.com/office/powerpoint/2010/main" val="217143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دعا کے معنی بُلانے کے بھی ہیں اور دعا کرنے اور پکارنے کے بھی۔ نیز دُعَآءَ الرَّسُوْلِ کے معنی رسول کا بلا نا یا دُعاء کرنا بھی ہو سکتا ہے اور رسول کو پکارنا بھی۔ ن مختلف معنوں کے لحاظ سے آیت کے تین مطلب ہو سکتے ہیں اور تینوں ہی صحیح و معقول ہیں : </a:t>
            </a:r>
            <a:b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اول یہ کہ ’’ رسول کے بُلانے کو عام آدمیوں کیں سے کسی کے بلانے کی طرح نہ سمجھو‘‘ یعنی رسول کا بلاوا غیرمعمولی اہمیت رکھتا ہے۔ دوسرا کوئی بلاۓ اور تم لبیک نہ کہو تو تمہیں آزادی ہے ، لیکن رسول بلاۓ اور تم نہ جاؤ ، یا دل میں ذرہ برابر بھی تنگی محسوس کرو تو ایمان کا خطرہ ہے۔ </a:t>
            </a:r>
            <a:b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دوم یہ کہ ’’ رسول کی دعا کو عام آدمیوں کی سی دعا نہ سمجھو‘‘ وہ تم سے خوش ہو کر دعا دیں تو تمہارے لیے اس سے بڑی کوئی نعمت نہیں ، اور ناراض ہو کر بد دعا دے دین تو تمہاری اس سے بڑھ کر کوئی بد نصیبی نہیں۔ </a:t>
            </a:r>
            <a:b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سوم یہ کہ ’’ رسول کا پکارنا عام آدمیوں کے ایک دوسرے کو پکارنے کی طرح نہ ہونا چاہیے ‘‘۔ یعنی تم عام آدمیوں کو جس طرح ان کے نام لے کر بآواز بلند پکارتے ہو اس طرح رسول اللہ صلی اللہ علیہ و سلم کو نہ پکارا کرو۔ اس معاملے میں ان کا انتہائی ادب ملحوظ رکھنا چاہیے ، کیونکہ ذرا سی بے ادبی بھی اللہ کے ہاں مواخذے سے نہ بچ سکے گی۔ </a:t>
            </a:r>
            <a:b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یہ تینوں مطلب اگرچہ معنی کے لحاظ سے صحیح ہیں اور قرآن کے الفاظ تینوں کو شامل ہیں ، لیکن بعد کے مضمون سے پہلا مطلب ہی مناسبت رکھتا ہے۔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ur-PK" sz="1600" b="1" dirty="0">
                <a:latin typeface="Jameel Noori Nastaleeq" panose="02000503000000020004" pitchFamily="2" charset="-78"/>
                <a:cs typeface="Jameel Noori Nastaleeq" panose="02000503000000020004" pitchFamily="2" charset="-78"/>
              </a:rPr>
              <a:t>‘’اللہ اُن لوگوں کو خوب جانتا ہے جو تم میں ایسے ہیں کہ ایک دوسرے کی آڑ لیتے ہوئے چپکے سے سٹک جاتے ہیں’’</a:t>
            </a:r>
            <a:endParaRPr kumimoji="0" lang="ur-PK" sz="1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یہ منافقین کی ایک</a:t>
            </a:r>
            <a:r>
              <a:rPr lang="ur-PK" sz="16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علامت بتائی گئی ہے کہ اسلام کی اجتماعی خدمات کے لیے جب بلایا جاتا ہے تو وہ آ تو جاتے ہیں ، کیونکہ مسلمانوں میں کسی نہ کسی وجہ سے شامل رہنا چاہتے ہیں ، لیکن یہ حاضری ان کو سخت نا گوار ہوتی ہے اور کسی نہ کسی طرح چھپ چھپا کر نکل بھاگتے ہیں۔</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endParaRPr>
          </a:p>
          <a:p>
            <a:pPr algn="ctr" rtl="1"/>
            <a:r>
              <a:rPr kumimoji="0" lang="ur-PK" sz="1600" b="1"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a:t>
            </a:r>
            <a:r>
              <a:rPr lang="ur-PK" sz="1600" b="1" dirty="0">
                <a:latin typeface="Jameel Noori Nastaleeq" panose="02000503000000020004" pitchFamily="2" charset="-78"/>
                <a:cs typeface="Jameel Noori Nastaleeq" panose="02000503000000020004" pitchFamily="2" charset="-78"/>
              </a:rPr>
              <a:t> رسولؐ کے حکم کی خلاف ورزی کرنے والوں کو ڈرنا چاہیے کہ وہ کسی فتنے میں گرفتار نہ ہو جائیں </a:t>
            </a:r>
            <a:endParaRPr lang="en-US" sz="1600" b="1" dirty="0">
              <a:latin typeface="Jameel Noori Nastaleeq" panose="02000503000000020004" pitchFamily="2" charset="-78"/>
              <a:cs typeface="Jameel Noori Nastaleeq" panose="02000503000000020004" pitchFamily="2" charset="-78"/>
            </a:endParaRPr>
          </a:p>
          <a:p>
            <a:pPr algn="ctr" rtl="1"/>
            <a:r>
              <a:rPr lang="ur-PK" sz="1600" b="1" dirty="0">
                <a:latin typeface="Jameel Noori Nastaleeq" panose="02000503000000020004" pitchFamily="2" charset="-78"/>
                <a:cs typeface="Jameel Noori Nastaleeq" panose="02000503000000020004" pitchFamily="2" charset="-78"/>
              </a:rPr>
              <a:t>یا ان پر دردناک عذاب نہ آ جائے’’</a:t>
            </a:r>
            <a:endParaRPr kumimoji="0" lang="ur-PK" sz="1600" b="1"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kern="1200" dirty="0">
                <a:solidFill>
                  <a:schemeClr val="tx1"/>
                </a:solidFill>
                <a:effectLst/>
                <a:latin typeface="Jameel Noori Nastaleeq" panose="02000503000000020004" pitchFamily="2" charset="-78"/>
                <a:ea typeface="+mn-ea"/>
                <a:cs typeface="Jameel Noori Nastaleeq" panose="02000503000000020004" pitchFamily="2" charset="-78"/>
              </a:rPr>
              <a:t>امام جعفر صادق رضی اللہ عنہ نے فتنے کا مطلب ’’ظالموں کا تسلط‘‘ لیا ہے۔ یعنی اگر مسلمان رسول اللہ صلی اللہ علیہ و سلم کے احکام کی خلاف ورزی کریں گے تو ان پر جابر و ظالم حکمراں مسلط کر دیے جائیں گے۔ ہر حال فتنے کی یہ بھی ایک صورت ہو سکتی ہے اور اس کے سوا دوسری بے شمار صورتیں بھی ممکن ہیں۔ مثلاً آپس کے تفرقے اور خانہ جنگیاں ، اخلاقی زوال ، نظام جماعت کی پراگندگی ، داخلی انتشار ، سیاسی اور مادی طاقت کا ٹوٹ جانا، غیروں کا محکوم ہو جانا وغیرہ۔ </a:t>
            </a:r>
            <a:endParaRPr kumimoji="0" lang="en-US" sz="16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20F811C4-6437-4864-AE7D-7B6C95054E78}" type="slidenum">
              <a:rPr lang="en-US" smtClean="0"/>
              <a:t>24</a:t>
            </a:fld>
            <a:endParaRPr lang="en-US"/>
          </a:p>
        </p:txBody>
      </p:sp>
    </p:spTree>
    <p:extLst>
      <p:ext uri="{BB962C8B-B14F-4D97-AF65-F5344CB8AC3E}">
        <p14:creationId xmlns:p14="http://schemas.microsoft.com/office/powerpoint/2010/main" val="270967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811C4-6437-4864-AE7D-7B6C95054E78}" type="slidenum">
              <a:rPr lang="en-US" smtClean="0"/>
              <a:t>26</a:t>
            </a:fld>
            <a:endParaRPr lang="en-US"/>
          </a:p>
        </p:txBody>
      </p:sp>
    </p:spTree>
    <p:extLst>
      <p:ext uri="{BB962C8B-B14F-4D97-AF65-F5344CB8AC3E}">
        <p14:creationId xmlns:p14="http://schemas.microsoft.com/office/powerpoint/2010/main" val="295863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47085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308504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20498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295101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152906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151591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321256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56272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375528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396083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69FDB-EED5-4A0B-B7B3-3628EC1FCBBC}"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2DD5D7-C5BF-4C7F-B9A9-A5CE7EEF5C5B}" type="slidenum">
              <a:rPr lang="en-US" smtClean="0"/>
              <a:t>‹#›</a:t>
            </a:fld>
            <a:endParaRPr lang="en-US" dirty="0"/>
          </a:p>
        </p:txBody>
      </p:sp>
    </p:spTree>
    <p:extLst>
      <p:ext uri="{BB962C8B-B14F-4D97-AF65-F5344CB8AC3E}">
        <p14:creationId xmlns:p14="http://schemas.microsoft.com/office/powerpoint/2010/main" val="380247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69FDB-EED5-4A0B-B7B3-3628EC1FCBBC}" type="datetimeFigureOut">
              <a:rPr lang="en-US" smtClean="0"/>
              <a:t>1/29/2020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DD5D7-C5BF-4C7F-B9A9-A5CE7EEF5C5B}" type="slidenum">
              <a:rPr lang="en-US" smtClean="0"/>
              <a:t>‹#›</a:t>
            </a:fld>
            <a:endParaRPr lang="en-US" dirty="0"/>
          </a:p>
        </p:txBody>
      </p:sp>
    </p:spTree>
    <p:extLst>
      <p:ext uri="{BB962C8B-B14F-4D97-AF65-F5344CB8AC3E}">
        <p14:creationId xmlns:p14="http://schemas.microsoft.com/office/powerpoint/2010/main" val="614200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tanzil.net/#trans/ur.maududi/24:5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1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3.JPG"/></Relationships>
</file>

<file path=ppt/slides/_rels/slide2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7.JPG"/></Relationships>
</file>

<file path=ppt/slides/_rels/slide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64" t="15263"/>
          <a:stretch/>
        </p:blipFill>
        <p:spPr>
          <a:xfrm>
            <a:off x="0" y="0"/>
            <a:ext cx="12192000" cy="6858000"/>
          </a:xfrm>
          <a:prstGeom prst="rect">
            <a:avLst/>
          </a:prstGeom>
        </p:spPr>
      </p:pic>
      <p:sp>
        <p:nvSpPr>
          <p:cNvPr id="3" name="TextBox 2"/>
          <p:cNvSpPr txBox="1"/>
          <p:nvPr/>
        </p:nvSpPr>
        <p:spPr>
          <a:xfrm>
            <a:off x="5797420" y="1627222"/>
            <a:ext cx="2034074" cy="523220"/>
          </a:xfrm>
          <a:prstGeom prst="rect">
            <a:avLst/>
          </a:prstGeom>
          <a:solidFill>
            <a:srgbClr val="FDCFA5">
              <a:alpha val="36000"/>
            </a:srgbClr>
          </a:solidFill>
        </p:spPr>
        <p:txBody>
          <a:bodyPr wrap="square" rtlCol="0">
            <a:spAutoFit/>
          </a:bodyPr>
          <a:lstStyle/>
          <a:p>
            <a:r>
              <a:rPr lang="en-US" sz="2800" dirty="0">
                <a:solidFill>
                  <a:schemeClr val="bg1"/>
                </a:solidFill>
              </a:rPr>
              <a:t>Part 4 </a:t>
            </a:r>
          </a:p>
        </p:txBody>
      </p:sp>
      <p:sp>
        <p:nvSpPr>
          <p:cNvPr id="6" name="Footer Placeholder 6"/>
          <p:cNvSpPr>
            <a:spLocks noGrp="1"/>
          </p:cNvSpPr>
          <p:nvPr/>
        </p:nvSpPr>
        <p:spPr>
          <a:xfrm>
            <a:off x="4192609" y="6293426"/>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7" name="Picture 6"/>
          <p:cNvPicPr>
            <a:picLocks noChangeAspect="1"/>
          </p:cNvPicPr>
          <p:nvPr/>
        </p:nvPicPr>
        <p:blipFill>
          <a:blip r:embed="rId3"/>
          <a:stretch>
            <a:fillRect/>
          </a:stretch>
        </p:blipFill>
        <p:spPr>
          <a:xfrm>
            <a:off x="1883154" y="-239408"/>
            <a:ext cx="7128598" cy="2974228"/>
          </a:xfrm>
          <a:prstGeom prst="rect">
            <a:avLst/>
          </a:prstGeom>
        </p:spPr>
      </p:pic>
    </p:spTree>
    <p:extLst>
      <p:ext uri="{BB962C8B-B14F-4D97-AF65-F5344CB8AC3E}">
        <p14:creationId xmlns:p14="http://schemas.microsoft.com/office/powerpoint/2010/main" val="3327234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312869" cy="68596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3" y="0"/>
            <a:ext cx="12327522" cy="6917602"/>
          </a:xfrm>
          <a:prstGeom prst="rect">
            <a:avLst/>
          </a:prstGeom>
        </p:spPr>
      </p:pic>
    </p:spTree>
    <p:extLst>
      <p:ext uri="{BB962C8B-B14F-4D97-AF65-F5344CB8AC3E}">
        <p14:creationId xmlns:p14="http://schemas.microsoft.com/office/powerpoint/2010/main" val="3359848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8090" y="0"/>
            <a:ext cx="12608417" cy="6858000"/>
          </a:xfrm>
          <a:prstGeom prst="rect">
            <a:avLst/>
          </a:prstGeom>
        </p:spPr>
      </p:pic>
      <p:sp>
        <p:nvSpPr>
          <p:cNvPr id="2" name="Rectangle 1"/>
          <p:cNvSpPr/>
          <p:nvPr/>
        </p:nvSpPr>
        <p:spPr>
          <a:xfrm>
            <a:off x="3670852" y="6094936"/>
            <a:ext cx="6096000" cy="646331"/>
          </a:xfrm>
          <a:prstGeom prst="rect">
            <a:avLst/>
          </a:prstGeom>
        </p:spPr>
        <p:txBody>
          <a:bodyPr>
            <a:spAutoFit/>
          </a:bodyPr>
          <a:lstStyle/>
          <a:p>
            <a:pPr>
              <a:defRPr/>
            </a:pPr>
            <a:r>
              <a:rPr lang="en-US" dirty="0">
                <a:solidFill>
                  <a:sysClr val="windowText" lastClr="000000"/>
                </a:solidFill>
              </a:rPr>
              <a:t>JI Youth (Women Wing)</a:t>
            </a:r>
          </a:p>
          <a:p>
            <a:pPr>
              <a:defRPr/>
            </a:pPr>
            <a:endParaRPr lang="en-US" dirty="0">
              <a:solidFill>
                <a:sysClr val="windowText" lastClr="000000"/>
              </a:solidFill>
            </a:endParaRPr>
          </a:p>
        </p:txBody>
      </p:sp>
      <p:pic>
        <p:nvPicPr>
          <p:cNvPr id="5" name="Content Placeholder 3" descr="ayah 55-copy-copy.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52622" y="68798"/>
            <a:ext cx="9926995" cy="5690257"/>
          </a:xfrm>
          <a:prstGeom prst="rect">
            <a:avLst/>
          </a:prstGeom>
        </p:spPr>
      </p:pic>
    </p:spTree>
    <p:extLst>
      <p:ext uri="{BB962C8B-B14F-4D97-AF65-F5344CB8AC3E}">
        <p14:creationId xmlns:p14="http://schemas.microsoft.com/office/powerpoint/2010/main" val="18279025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9092" y="-297"/>
            <a:ext cx="12788720" cy="6858594"/>
          </a:xfrm>
          <a:prstGeom prst="rect">
            <a:avLst/>
          </a:prstGeom>
        </p:spPr>
      </p:pic>
      <p:sp>
        <p:nvSpPr>
          <p:cNvPr id="5" name="Rectangle 4"/>
          <p:cNvSpPr/>
          <p:nvPr/>
        </p:nvSpPr>
        <p:spPr>
          <a:xfrm>
            <a:off x="4666909" y="6289456"/>
            <a:ext cx="2381101" cy="369332"/>
          </a:xfrm>
          <a:prstGeom prst="rect">
            <a:avLst/>
          </a:prstGeom>
        </p:spPr>
        <p:txBody>
          <a:bodyPr wrap="none">
            <a:spAutoFit/>
          </a:bodyPr>
          <a:lstStyle/>
          <a:p>
            <a:pPr>
              <a:defRPr/>
            </a:pPr>
            <a:r>
              <a:rPr lang="en-US" dirty="0">
                <a:solidFill>
                  <a:sysClr val="windowText" lastClr="000000"/>
                </a:solidFill>
              </a:rPr>
              <a:t>JI Youth (Women Wing)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92" y="-297"/>
            <a:ext cx="12788720" cy="6858595"/>
          </a:xfrm>
          <a:prstGeom prst="rect">
            <a:avLst/>
          </a:prstGeom>
        </p:spPr>
      </p:pic>
    </p:spTree>
    <p:extLst>
      <p:ext uri="{BB962C8B-B14F-4D97-AF65-F5344CB8AC3E}">
        <p14:creationId xmlns:p14="http://schemas.microsoft.com/office/powerpoint/2010/main" val="368666541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16" y="0"/>
            <a:ext cx="12192000" cy="6858000"/>
          </a:xfrm>
          <a:prstGeom prst="rect">
            <a:avLst/>
          </a:prstGeom>
        </p:spPr>
      </p:pic>
      <p:sp>
        <p:nvSpPr>
          <p:cNvPr id="5" name="Footer Placeholder 6"/>
          <p:cNvSpPr>
            <a:spLocks noGrp="1"/>
          </p:cNvSpPr>
          <p:nvPr/>
        </p:nvSpPr>
        <p:spPr>
          <a:xfrm>
            <a:off x="3461118" y="641050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4" name="Picture 3"/>
          <p:cNvPicPr>
            <a:picLocks noChangeAspect="1"/>
          </p:cNvPicPr>
          <p:nvPr/>
        </p:nvPicPr>
        <p:blipFill>
          <a:blip r:embed="rId3"/>
          <a:stretch>
            <a:fillRect/>
          </a:stretch>
        </p:blipFill>
        <p:spPr>
          <a:xfrm>
            <a:off x="8312593" y="409830"/>
            <a:ext cx="3822523" cy="1280271"/>
          </a:xfrm>
          <a:prstGeom prst="rect">
            <a:avLst/>
          </a:prstGeom>
        </p:spPr>
      </p:pic>
      <p:pic>
        <p:nvPicPr>
          <p:cNvPr id="6" name="Picture 5"/>
          <p:cNvPicPr>
            <a:picLocks noChangeAspect="1"/>
          </p:cNvPicPr>
          <p:nvPr/>
        </p:nvPicPr>
        <p:blipFill>
          <a:blip r:embed="rId4"/>
          <a:stretch>
            <a:fillRect/>
          </a:stretch>
        </p:blipFill>
        <p:spPr>
          <a:xfrm>
            <a:off x="8416235" y="1264775"/>
            <a:ext cx="3615241" cy="1280271"/>
          </a:xfrm>
          <a:prstGeom prst="rect">
            <a:avLst/>
          </a:prstGeom>
        </p:spPr>
      </p:pic>
      <p:pic>
        <p:nvPicPr>
          <p:cNvPr id="7" name="Picture 6"/>
          <p:cNvPicPr>
            <a:picLocks noChangeAspect="1"/>
          </p:cNvPicPr>
          <p:nvPr/>
        </p:nvPicPr>
        <p:blipFill>
          <a:blip r:embed="rId5"/>
          <a:stretch>
            <a:fillRect/>
          </a:stretch>
        </p:blipFill>
        <p:spPr>
          <a:xfrm>
            <a:off x="8376608" y="2243443"/>
            <a:ext cx="3694496" cy="1280271"/>
          </a:xfrm>
          <a:prstGeom prst="rect">
            <a:avLst/>
          </a:prstGeom>
        </p:spPr>
      </p:pic>
      <p:pic>
        <p:nvPicPr>
          <p:cNvPr id="8" name="Picture 7"/>
          <p:cNvPicPr>
            <a:picLocks noChangeAspect="1"/>
          </p:cNvPicPr>
          <p:nvPr/>
        </p:nvPicPr>
        <p:blipFill>
          <a:blip r:embed="rId6"/>
          <a:stretch>
            <a:fillRect/>
          </a:stretch>
        </p:blipFill>
        <p:spPr>
          <a:xfrm>
            <a:off x="8778980" y="3098388"/>
            <a:ext cx="3188484" cy="1280271"/>
          </a:xfrm>
          <a:prstGeom prst="rect">
            <a:avLst/>
          </a:prstGeom>
        </p:spPr>
      </p:pic>
      <p:pic>
        <p:nvPicPr>
          <p:cNvPr id="9" name="Content Placeholder 3" descr="ayah 56-copy-copy.jpe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06871" y="197167"/>
            <a:ext cx="5741545" cy="5694195"/>
          </a:xfrm>
          <a:prstGeom prst="rect">
            <a:avLst/>
          </a:prstGeom>
        </p:spPr>
      </p:pic>
    </p:spTree>
    <p:extLst>
      <p:ext uri="{BB962C8B-B14F-4D97-AF65-F5344CB8AC3E}">
        <p14:creationId xmlns:p14="http://schemas.microsoft.com/office/powerpoint/2010/main" val="24886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11269" cy="6858001"/>
          </a:xfrm>
          <a:prstGeom prst="rect">
            <a:avLst/>
          </a:prstGeom>
        </p:spPr>
      </p:pic>
      <p:sp>
        <p:nvSpPr>
          <p:cNvPr id="5" name="Footer Placeholder 6"/>
          <p:cNvSpPr>
            <a:spLocks noGrp="1"/>
          </p:cNvSpPr>
          <p:nvPr/>
        </p:nvSpPr>
        <p:spPr>
          <a:xfrm>
            <a:off x="3996718" y="6288806"/>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43791" cy="6918588"/>
          </a:xfrm>
          <a:prstGeom prst="rect">
            <a:avLst/>
          </a:prstGeom>
        </p:spPr>
      </p:pic>
    </p:spTree>
    <p:extLst>
      <p:ext uri="{BB962C8B-B14F-4D97-AF65-F5344CB8AC3E}">
        <p14:creationId xmlns:p14="http://schemas.microsoft.com/office/powerpoint/2010/main" val="224735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662"/>
          <a:stretch/>
        </p:blipFill>
        <p:spPr>
          <a:xfrm>
            <a:off x="0" y="0"/>
            <a:ext cx="12192000" cy="6606862"/>
          </a:xfrm>
          <a:prstGeom prst="rect">
            <a:avLst/>
          </a:prstGeom>
        </p:spPr>
      </p:pic>
      <p:sp>
        <p:nvSpPr>
          <p:cNvPr id="5" name="Footer Placeholder 6"/>
          <p:cNvSpPr>
            <a:spLocks noGrp="1"/>
          </p:cNvSpPr>
          <p:nvPr/>
        </p:nvSpPr>
        <p:spPr>
          <a:xfrm>
            <a:off x="4440348" y="633534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ysClr val="windowText" lastClr="000000"/>
                </a:solidFill>
                <a:latin typeface="Calibri"/>
              </a:rPr>
              <a:t>JI Youth (Women Wing)</a:t>
            </a:r>
          </a:p>
        </p:txBody>
      </p:sp>
      <p:pic>
        <p:nvPicPr>
          <p:cNvPr id="6" name="Content Placeholder 3" descr="ayah 58-copy-copy.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413357" y="284810"/>
            <a:ext cx="7863983" cy="6288379"/>
          </a:xfrm>
          <a:prstGeom prst="rect">
            <a:avLst/>
          </a:prstGeom>
        </p:spPr>
      </p:pic>
    </p:spTree>
    <p:extLst>
      <p:ext uri="{BB962C8B-B14F-4D97-AF65-F5344CB8AC3E}">
        <p14:creationId xmlns:p14="http://schemas.microsoft.com/office/powerpoint/2010/main" val="1377553935"/>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3" y="302358"/>
            <a:ext cx="11401777" cy="2677656"/>
          </a:xfrm>
          <a:prstGeom prst="rect">
            <a:avLst/>
          </a:prstGeom>
          <a:solidFill>
            <a:srgbClr val="F5F2EE">
              <a:alpha val="10000"/>
            </a:srgbClr>
          </a:solidFill>
        </p:spPr>
        <p:txBody>
          <a:bodyPr wrap="square">
            <a:spAutoFit/>
          </a:bodyPr>
          <a:lstStyle/>
          <a:p>
            <a:pPr algn="ctr" rtl="1"/>
            <a:r>
              <a:rPr lang="ur-PK" sz="2800" dirty="0">
                <a:solidFill>
                  <a:srgbClr val="00206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اے لوگو جوایمان لائے ہو، لازم ہے کہ تمہارے مملوک اورتمہارے وہ بچےجو ابھی عقل کی حد کونہیں پہنچے ہیں، تین اوقات میں اجازت لے کرتمہارے پاس آیا کریں: صبح کی نماز سے پہلے اوردوپہر کو جبکہ تم کپڑے اتار کررکھ دیتے ہو اورعشاء کی نمازکے بعد یہ تین وقت تمہارے لیے پردے کے وقت ہیں اِن کے بعد وہ بلا اجازت آئیں تونہ تم پر کوئی گناہ ہے نہ اُن پر، تمہیں ایک دوسرے کے پاس باربار آنا ہی ہوتا ہے اس طرح اللہ تمہارے لیے اپنے ارشادات کی توضیح کرتا ہے، اور وہ علیم و حکیم ہے </a:t>
            </a:r>
            <a:r>
              <a:rPr lang="ur-PK" sz="2800" dirty="0">
                <a:solidFill>
                  <a:srgbClr val="002060"/>
                </a:solidFill>
                <a:effectLst>
                  <a:outerShdw blurRad="38100" dist="38100" dir="2700000" algn="tl">
                    <a:srgbClr val="000000">
                      <a:alpha val="43137"/>
                    </a:srgbClr>
                  </a:outerShdw>
                </a:effectLst>
              </a:rPr>
              <a:t>(</a:t>
            </a:r>
            <a:r>
              <a:rPr lang="ur-PK" sz="2800" dirty="0">
                <a:solidFill>
                  <a:srgbClr val="00206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58</a:t>
            </a:r>
            <a:r>
              <a:rPr lang="ur-PK" sz="2800" dirty="0">
                <a:solidFill>
                  <a:srgbClr val="002060"/>
                </a:solidFill>
                <a:effectLst>
                  <a:outerShdw blurRad="38100" dist="38100" dir="2700000" algn="tl">
                    <a:srgbClr val="000000">
                      <a:alpha val="43137"/>
                    </a:srgbClr>
                  </a:outerShdw>
                </a:effectLst>
              </a:rPr>
              <a:t>)</a:t>
            </a:r>
            <a:endParaRPr lang="en-US" sz="2800" dirty="0">
              <a:solidFill>
                <a:srgbClr val="00206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17128FBB-9096-455C-8A6F-A3F8F4E88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78" y="0"/>
            <a:ext cx="12192000" cy="6858000"/>
          </a:xfrm>
          <a:prstGeom prst="rect">
            <a:avLst/>
          </a:prstGeom>
        </p:spPr>
      </p:pic>
    </p:spTree>
    <p:extLst>
      <p:ext uri="{BB962C8B-B14F-4D97-AF65-F5344CB8AC3E}">
        <p14:creationId xmlns:p14="http://schemas.microsoft.com/office/powerpoint/2010/main" val="760882359"/>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971"/>
            <a:ext cx="12312202" cy="6858000"/>
          </a:xfrm>
          <a:prstGeom prst="rect">
            <a:avLst/>
          </a:prstGeom>
        </p:spPr>
      </p:pic>
      <p:sp>
        <p:nvSpPr>
          <p:cNvPr id="5" name="Footer Placeholder 6"/>
          <p:cNvSpPr>
            <a:spLocks noGrp="1"/>
          </p:cNvSpPr>
          <p:nvPr/>
        </p:nvSpPr>
        <p:spPr>
          <a:xfrm>
            <a:off x="3904992" y="6276304"/>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4" name="Picture 3"/>
          <p:cNvPicPr>
            <a:picLocks noChangeAspect="1"/>
          </p:cNvPicPr>
          <p:nvPr/>
        </p:nvPicPr>
        <p:blipFill>
          <a:blip r:embed="rId4"/>
          <a:stretch>
            <a:fillRect/>
          </a:stretch>
        </p:blipFill>
        <p:spPr>
          <a:xfrm>
            <a:off x="6301517" y="241823"/>
            <a:ext cx="5709203" cy="1163326"/>
          </a:xfrm>
          <a:prstGeom prst="rect">
            <a:avLst/>
          </a:prstGeom>
        </p:spPr>
      </p:pic>
      <p:pic>
        <p:nvPicPr>
          <p:cNvPr id="6" name="Picture 5"/>
          <p:cNvPicPr>
            <a:picLocks noChangeAspect="1"/>
          </p:cNvPicPr>
          <p:nvPr/>
        </p:nvPicPr>
        <p:blipFill>
          <a:blip r:embed="rId5"/>
          <a:stretch>
            <a:fillRect/>
          </a:stretch>
        </p:blipFill>
        <p:spPr>
          <a:xfrm>
            <a:off x="6428836" y="1088755"/>
            <a:ext cx="5709204" cy="970263"/>
          </a:xfrm>
          <a:prstGeom prst="rect">
            <a:avLst/>
          </a:prstGeom>
        </p:spPr>
      </p:pic>
      <p:pic>
        <p:nvPicPr>
          <p:cNvPr id="7" name="Picture 6"/>
          <p:cNvPicPr>
            <a:picLocks noChangeAspect="1"/>
          </p:cNvPicPr>
          <p:nvPr/>
        </p:nvPicPr>
        <p:blipFill>
          <a:blip r:embed="rId6"/>
          <a:stretch>
            <a:fillRect/>
          </a:stretch>
        </p:blipFill>
        <p:spPr>
          <a:xfrm>
            <a:off x="6482795" y="1721472"/>
            <a:ext cx="5709205" cy="774221"/>
          </a:xfrm>
          <a:prstGeom prst="rect">
            <a:avLst/>
          </a:prstGeom>
        </p:spPr>
      </p:pic>
      <p:pic>
        <p:nvPicPr>
          <p:cNvPr id="8" name="Picture 7"/>
          <p:cNvPicPr>
            <a:picLocks noChangeAspect="1"/>
          </p:cNvPicPr>
          <p:nvPr/>
        </p:nvPicPr>
        <p:blipFill>
          <a:blip r:embed="rId7"/>
          <a:stretch>
            <a:fillRect/>
          </a:stretch>
        </p:blipFill>
        <p:spPr>
          <a:xfrm>
            <a:off x="6781181" y="2268399"/>
            <a:ext cx="5410819" cy="877403"/>
          </a:xfrm>
          <a:prstGeom prst="rect">
            <a:avLst/>
          </a:prstGeom>
        </p:spPr>
      </p:pic>
      <p:pic>
        <p:nvPicPr>
          <p:cNvPr id="9" name="Content Placeholder 3" descr="ayah 59-copy-copy.jpe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09009" y="795064"/>
            <a:ext cx="5410818" cy="5506278"/>
          </a:xfrm>
          <a:prstGeom prst="rect">
            <a:avLst/>
          </a:prstGeom>
        </p:spPr>
      </p:pic>
    </p:spTree>
    <p:extLst>
      <p:ext uri="{BB962C8B-B14F-4D97-AF65-F5344CB8AC3E}">
        <p14:creationId xmlns:p14="http://schemas.microsoft.com/office/powerpoint/2010/main" val="31393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9855"/>
          <a:stretch/>
        </p:blipFill>
        <p:spPr>
          <a:xfrm>
            <a:off x="-283335" y="16214"/>
            <a:ext cx="12475335" cy="6857999"/>
          </a:xfrm>
          <a:prstGeom prst="rect">
            <a:avLst/>
          </a:prstGeom>
        </p:spPr>
      </p:pic>
      <p:sp>
        <p:nvSpPr>
          <p:cNvPr id="5" name="Footer Placeholder 6"/>
          <p:cNvSpPr>
            <a:spLocks noGrp="1"/>
          </p:cNvSpPr>
          <p:nvPr/>
        </p:nvSpPr>
        <p:spPr>
          <a:xfrm>
            <a:off x="2551981" y="1878838"/>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solidFill>
                <a:sysClr val="windowText" lastClr="000000"/>
              </a:solidFill>
              <a:latin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6" y="16213"/>
            <a:ext cx="12475335" cy="6856279"/>
          </a:xfrm>
          <a:prstGeom prst="rect">
            <a:avLst/>
          </a:prstGeom>
        </p:spPr>
      </p:pic>
    </p:spTree>
    <p:extLst>
      <p:ext uri="{BB962C8B-B14F-4D97-AF65-F5344CB8AC3E}">
        <p14:creationId xmlns:p14="http://schemas.microsoft.com/office/powerpoint/2010/main" val="99576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7999"/>
          </a:xfrm>
          <a:prstGeom prst="rect">
            <a:avLst/>
          </a:prstGeom>
        </p:spPr>
      </p:pic>
      <p:sp>
        <p:nvSpPr>
          <p:cNvPr id="4" name="Footer Placeholder 6"/>
          <p:cNvSpPr>
            <a:spLocks noGrp="1"/>
          </p:cNvSpPr>
          <p:nvPr/>
        </p:nvSpPr>
        <p:spPr>
          <a:xfrm>
            <a:off x="4191000" y="6518127"/>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ysClr val="windowText" lastClr="000000"/>
                </a:solidFill>
                <a:latin typeface="Calibri"/>
              </a:rPr>
              <a:t>JI Youth (Women Wing)</a:t>
            </a:r>
          </a:p>
        </p:txBody>
      </p:sp>
      <p:pic>
        <p:nvPicPr>
          <p:cNvPr id="5" name="Content Placeholder 3" descr="ayah 61-copy-copy.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76120" y="-144918"/>
            <a:ext cx="9193649" cy="6895236"/>
          </a:xfrm>
          <a:prstGeom prst="rect">
            <a:avLst/>
          </a:prstGeom>
        </p:spPr>
      </p:pic>
    </p:spTree>
    <p:extLst>
      <p:ext uri="{BB962C8B-B14F-4D97-AF65-F5344CB8AC3E}">
        <p14:creationId xmlns:p14="http://schemas.microsoft.com/office/powerpoint/2010/main" val="3402450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86" y="1"/>
            <a:ext cx="12315986" cy="6955841"/>
          </a:xfrm>
          <a:prstGeom prst="rect">
            <a:avLst/>
          </a:prstGeom>
        </p:spPr>
      </p:pic>
      <p:sp>
        <p:nvSpPr>
          <p:cNvPr id="5" name="Footer Placeholder 6"/>
          <p:cNvSpPr>
            <a:spLocks noGrp="1"/>
          </p:cNvSpPr>
          <p:nvPr/>
        </p:nvSpPr>
        <p:spPr>
          <a:xfrm>
            <a:off x="4069080" y="661596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7" name="Picture 6"/>
          <p:cNvPicPr>
            <a:picLocks noChangeAspect="1"/>
          </p:cNvPicPr>
          <p:nvPr/>
        </p:nvPicPr>
        <p:blipFill>
          <a:blip r:embed="rId4"/>
          <a:stretch>
            <a:fillRect/>
          </a:stretch>
        </p:blipFill>
        <p:spPr>
          <a:xfrm>
            <a:off x="2538733" y="1936242"/>
            <a:ext cx="8933396" cy="1305750"/>
          </a:xfrm>
          <a:prstGeom prst="rect">
            <a:avLst/>
          </a:prstGeom>
        </p:spPr>
      </p:pic>
      <p:pic>
        <p:nvPicPr>
          <p:cNvPr id="8" name="Picture 7"/>
          <p:cNvPicPr>
            <a:picLocks noChangeAspect="1"/>
          </p:cNvPicPr>
          <p:nvPr/>
        </p:nvPicPr>
        <p:blipFill>
          <a:blip r:embed="rId5"/>
          <a:stretch>
            <a:fillRect/>
          </a:stretch>
        </p:blipFill>
        <p:spPr>
          <a:xfrm>
            <a:off x="2746392" y="3339559"/>
            <a:ext cx="8518077" cy="1172905"/>
          </a:xfrm>
          <a:prstGeom prst="rect">
            <a:avLst/>
          </a:prstGeom>
        </p:spPr>
      </p:pic>
      <p:pic>
        <p:nvPicPr>
          <p:cNvPr id="9" name="Content Placeholder 3" descr="ayah 46-copy-copy.jpe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0" y="439958"/>
            <a:ext cx="4421839" cy="5231452"/>
          </a:xfrm>
          <a:prstGeom prst="rect">
            <a:avLst/>
          </a:prstGeom>
        </p:spPr>
      </p:pic>
    </p:spTree>
    <p:extLst>
      <p:ext uri="{BB962C8B-B14F-4D97-AF65-F5344CB8AC3E}">
        <p14:creationId xmlns:p14="http://schemas.microsoft.com/office/powerpoint/2010/main" val="1321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97"/>
            <a:ext cx="12192000" cy="6858594"/>
          </a:xfrm>
          <a:prstGeom prst="rect">
            <a:avLst/>
          </a:prstGeom>
        </p:spPr>
      </p:pic>
      <p:sp>
        <p:nvSpPr>
          <p:cNvPr id="4" name="Footer Placeholder 6"/>
          <p:cNvSpPr>
            <a:spLocks noGrp="1"/>
          </p:cNvSpPr>
          <p:nvPr/>
        </p:nvSpPr>
        <p:spPr>
          <a:xfrm>
            <a:off x="3977716" y="659843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ysClr val="windowText" lastClr="000000"/>
                </a:solidFill>
                <a:latin typeface="Calibri"/>
              </a:rPr>
              <a:t>JI Youth (Women Wing)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140"/>
            <a:ext cx="12191999" cy="6783720"/>
          </a:xfrm>
          <a:prstGeom prst="rect">
            <a:avLst/>
          </a:prstGeom>
        </p:spPr>
      </p:pic>
    </p:spTree>
    <p:extLst>
      <p:ext uri="{BB962C8B-B14F-4D97-AF65-F5344CB8AC3E}">
        <p14:creationId xmlns:p14="http://schemas.microsoft.com/office/powerpoint/2010/main" val="742311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4" name="Content Placeholder 3" descr="ayah 62-copy-copy.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55313" y="-190500"/>
            <a:ext cx="9566275" cy="7048500"/>
          </a:xfrm>
          <a:prstGeom prst="rect">
            <a:avLst/>
          </a:prstGeom>
        </p:spPr>
      </p:pic>
    </p:spTree>
    <p:extLst>
      <p:ext uri="{BB962C8B-B14F-4D97-AF65-F5344CB8AC3E}">
        <p14:creationId xmlns:p14="http://schemas.microsoft.com/office/powerpoint/2010/main" val="2632261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3030" y="-297"/>
            <a:ext cx="12295030" cy="6858594"/>
          </a:xfrm>
          <a:prstGeom prst="rect">
            <a:avLst/>
          </a:prstGeom>
        </p:spPr>
      </p:pic>
      <p:sp>
        <p:nvSpPr>
          <p:cNvPr id="4" name="Footer Placeholder 6"/>
          <p:cNvSpPr>
            <a:spLocks noGrp="1"/>
          </p:cNvSpPr>
          <p:nvPr/>
        </p:nvSpPr>
        <p:spPr>
          <a:xfrm>
            <a:off x="3964283" y="6472440"/>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ysClr val="windowText" lastClr="000000"/>
                </a:solidFill>
                <a:latin typeface="Calibri"/>
              </a:rPr>
              <a:t>JI Youth (Women Wing)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4" y="0"/>
            <a:ext cx="12269979" cy="6812313"/>
          </a:xfrm>
          <a:prstGeom prst="rect">
            <a:avLst/>
          </a:prstGeom>
        </p:spPr>
      </p:pic>
    </p:spTree>
    <p:extLst>
      <p:ext uri="{BB962C8B-B14F-4D97-AF65-F5344CB8AC3E}">
        <p14:creationId xmlns:p14="http://schemas.microsoft.com/office/powerpoint/2010/main" val="3557956165"/>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flipH="1">
            <a:off x="0" y="0"/>
            <a:ext cx="12059478" cy="6858000"/>
          </a:xfrm>
          <a:prstGeom prst="rect">
            <a:avLst/>
          </a:prstGeom>
        </p:spPr>
      </p:pic>
      <p:pic>
        <p:nvPicPr>
          <p:cNvPr id="4" name="Content Placeholder 3" descr="ayah 63-copy-copy.jpe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279939" y="-39687"/>
            <a:ext cx="9499600" cy="6897687"/>
          </a:xfrm>
          <a:prstGeom prst="rect">
            <a:avLst/>
          </a:prstGeom>
        </p:spPr>
      </p:pic>
    </p:spTree>
    <p:extLst>
      <p:ext uri="{BB962C8B-B14F-4D97-AF65-F5344CB8AC3E}">
        <p14:creationId xmlns:p14="http://schemas.microsoft.com/office/powerpoint/2010/main" val="2645423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97"/>
            <a:ext cx="12298017" cy="6858594"/>
          </a:xfrm>
          <a:prstGeom prst="rect">
            <a:avLst/>
          </a:prstGeom>
        </p:spPr>
      </p:pic>
      <p:sp>
        <p:nvSpPr>
          <p:cNvPr id="4" name="Footer Placeholder 6"/>
          <p:cNvSpPr>
            <a:spLocks noGrp="1"/>
          </p:cNvSpPr>
          <p:nvPr/>
        </p:nvSpPr>
        <p:spPr>
          <a:xfrm>
            <a:off x="4035224" y="6518127"/>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bg1"/>
                </a:solidFill>
                <a:latin typeface="Calibri"/>
              </a:rPr>
              <a:t>JI Youth (Women Wing)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81"/>
            <a:ext cx="12298017" cy="6908394"/>
          </a:xfrm>
          <a:prstGeom prst="rect">
            <a:avLst/>
          </a:prstGeom>
        </p:spPr>
      </p:pic>
    </p:spTree>
    <p:extLst>
      <p:ext uri="{BB962C8B-B14F-4D97-AF65-F5344CB8AC3E}">
        <p14:creationId xmlns:p14="http://schemas.microsoft.com/office/powerpoint/2010/main" val="196110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286445" cy="6858001"/>
          </a:xfrm>
          <a:prstGeom prst="rect">
            <a:avLst/>
          </a:prstGeom>
        </p:spPr>
      </p:pic>
      <p:sp>
        <p:nvSpPr>
          <p:cNvPr id="4" name="Footer Placeholder 6"/>
          <p:cNvSpPr>
            <a:spLocks noGrp="1"/>
          </p:cNvSpPr>
          <p:nvPr/>
        </p:nvSpPr>
        <p:spPr>
          <a:xfrm>
            <a:off x="4238222" y="6361445"/>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ysClr val="windowText" lastClr="000000"/>
                </a:solidFill>
                <a:latin typeface="Calibri"/>
              </a:rPr>
              <a:t>JI Youth (Women Wing)</a:t>
            </a:r>
          </a:p>
        </p:txBody>
      </p:sp>
      <p:pic>
        <p:nvPicPr>
          <p:cNvPr id="5" name="Content Placeholder 3" descr="ayah 64-copy-copy.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21983" y="128789"/>
            <a:ext cx="8505955" cy="6383341"/>
          </a:xfrm>
          <a:prstGeom prst="rect">
            <a:avLst/>
          </a:prstGeom>
        </p:spPr>
      </p:pic>
    </p:spTree>
    <p:extLst>
      <p:ext uri="{BB962C8B-B14F-4D97-AF65-F5344CB8AC3E}">
        <p14:creationId xmlns:p14="http://schemas.microsoft.com/office/powerpoint/2010/main" val="1376389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97"/>
            <a:ext cx="12191999" cy="6858594"/>
          </a:xfrm>
          <a:prstGeom prst="rect">
            <a:avLst/>
          </a:prstGeom>
        </p:spPr>
      </p:pic>
      <p:sp>
        <p:nvSpPr>
          <p:cNvPr id="4" name="Footer Placeholder 6"/>
          <p:cNvSpPr>
            <a:spLocks noGrp="1"/>
          </p:cNvSpPr>
          <p:nvPr/>
        </p:nvSpPr>
        <p:spPr>
          <a:xfrm>
            <a:off x="4451358" y="632548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dirty="0">
                <a:solidFill>
                  <a:sysClr val="windowText" lastClr="000000"/>
                </a:solidFill>
                <a:latin typeface="Calibri"/>
              </a:rPr>
              <a:t>JI Youth (Women Wing)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449"/>
            <a:ext cx="12299324" cy="6810847"/>
          </a:xfrm>
          <a:prstGeom prst="rect">
            <a:avLst/>
          </a:prstGeom>
        </p:spPr>
      </p:pic>
    </p:spTree>
    <p:extLst>
      <p:ext uri="{BB962C8B-B14F-4D97-AF65-F5344CB8AC3E}">
        <p14:creationId xmlns:p14="http://schemas.microsoft.com/office/powerpoint/2010/main" val="3360933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31" y="-61263"/>
            <a:ext cx="12067503" cy="6980525"/>
          </a:xfrm>
          <a:prstGeom prst="rect">
            <a:avLst/>
          </a:prstGeom>
        </p:spPr>
      </p:pic>
      <p:sp>
        <p:nvSpPr>
          <p:cNvPr id="3" name="Footer Placeholder 6"/>
          <p:cNvSpPr>
            <a:spLocks noGrp="1"/>
          </p:cNvSpPr>
          <p:nvPr/>
        </p:nvSpPr>
        <p:spPr>
          <a:xfrm>
            <a:off x="5786387" y="4708826"/>
            <a:ext cx="4875913" cy="2254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400" dirty="0">
                <a:solidFill>
                  <a:sysClr val="windowText" lastClr="000000"/>
                </a:solidFill>
                <a:latin typeface="Calibri"/>
              </a:rPr>
              <a:t>JI Youth </a:t>
            </a:r>
            <a:r>
              <a:rPr lang="en-US" sz="2800" dirty="0">
                <a:solidFill>
                  <a:sysClr val="windowText" lastClr="000000"/>
                </a:solidFill>
                <a:latin typeface="Calibri"/>
              </a:rPr>
              <a:t>(Women Wing)</a:t>
            </a:r>
          </a:p>
        </p:txBody>
      </p:sp>
    </p:spTree>
    <p:extLst>
      <p:ext uri="{BB962C8B-B14F-4D97-AF65-F5344CB8AC3E}">
        <p14:creationId xmlns:p14="http://schemas.microsoft.com/office/powerpoint/2010/main" val="1159644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852" y="1888575"/>
            <a:ext cx="8462075" cy="5807713"/>
          </a:xfrm>
          <a:prstGeom prst="rect">
            <a:avLst/>
          </a:prstGeom>
          <a:effectLst>
            <a:glow rad="101600">
              <a:schemeClr val="accent4">
                <a:satMod val="175000"/>
                <a:alpha val="40000"/>
              </a:schemeClr>
            </a:glow>
          </a:effectLst>
        </p:spPr>
      </p:pic>
      <p:pic>
        <p:nvPicPr>
          <p:cNvPr id="4" name="Picture 3"/>
          <p:cNvPicPr>
            <a:picLocks noChangeAspect="1"/>
          </p:cNvPicPr>
          <p:nvPr/>
        </p:nvPicPr>
        <p:blipFill>
          <a:blip r:embed="rId3"/>
          <a:stretch>
            <a:fillRect/>
          </a:stretch>
        </p:blipFill>
        <p:spPr>
          <a:xfrm>
            <a:off x="32291" y="0"/>
            <a:ext cx="12095453" cy="6858000"/>
          </a:xfrm>
          <a:prstGeom prst="rect">
            <a:avLst/>
          </a:prstGeom>
        </p:spPr>
      </p:pic>
      <p:sp>
        <p:nvSpPr>
          <p:cNvPr id="6" name="Footer Placeholder 6"/>
          <p:cNvSpPr>
            <a:spLocks noGrp="1"/>
          </p:cNvSpPr>
          <p:nvPr/>
        </p:nvSpPr>
        <p:spPr>
          <a:xfrm>
            <a:off x="3837532" y="7212253"/>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7" name="Picture 6"/>
          <p:cNvPicPr>
            <a:picLocks noChangeAspect="1"/>
          </p:cNvPicPr>
          <p:nvPr/>
        </p:nvPicPr>
        <p:blipFill>
          <a:blip r:embed="rId4"/>
          <a:stretch>
            <a:fillRect/>
          </a:stretch>
        </p:blipFill>
        <p:spPr>
          <a:xfrm>
            <a:off x="6531050" y="235123"/>
            <a:ext cx="4749196" cy="1341236"/>
          </a:xfrm>
          <a:prstGeom prst="rect">
            <a:avLst/>
          </a:prstGeom>
        </p:spPr>
      </p:pic>
      <p:pic>
        <p:nvPicPr>
          <p:cNvPr id="9" name="Picture 8"/>
          <p:cNvPicPr>
            <a:picLocks noChangeAspect="1"/>
          </p:cNvPicPr>
          <p:nvPr/>
        </p:nvPicPr>
        <p:blipFill>
          <a:blip r:embed="rId5"/>
          <a:stretch>
            <a:fillRect/>
          </a:stretch>
        </p:blipFill>
        <p:spPr>
          <a:xfrm>
            <a:off x="6125794" y="1322745"/>
            <a:ext cx="5273497" cy="1341236"/>
          </a:xfrm>
          <a:prstGeom prst="rect">
            <a:avLst/>
          </a:prstGeom>
        </p:spPr>
      </p:pic>
      <p:pic>
        <p:nvPicPr>
          <p:cNvPr id="10" name="Picture 9"/>
          <p:cNvPicPr>
            <a:picLocks noChangeAspect="1"/>
          </p:cNvPicPr>
          <p:nvPr/>
        </p:nvPicPr>
        <p:blipFill>
          <a:blip r:embed="rId6"/>
          <a:stretch>
            <a:fillRect/>
          </a:stretch>
        </p:blipFill>
        <p:spPr>
          <a:xfrm>
            <a:off x="6080017" y="2424103"/>
            <a:ext cx="5285690" cy="1341236"/>
          </a:xfrm>
          <a:prstGeom prst="rect">
            <a:avLst/>
          </a:prstGeom>
        </p:spPr>
      </p:pic>
      <p:pic>
        <p:nvPicPr>
          <p:cNvPr id="12" name="Picture 11"/>
          <p:cNvPicPr>
            <a:picLocks noChangeAspect="1"/>
          </p:cNvPicPr>
          <p:nvPr/>
        </p:nvPicPr>
        <p:blipFill>
          <a:blip r:embed="rId7"/>
          <a:stretch>
            <a:fillRect/>
          </a:stretch>
        </p:blipFill>
        <p:spPr>
          <a:xfrm>
            <a:off x="5770628" y="3496147"/>
            <a:ext cx="6066046" cy="1341236"/>
          </a:xfrm>
          <a:prstGeom prst="rect">
            <a:avLst/>
          </a:prstGeom>
        </p:spPr>
      </p:pic>
      <p:pic>
        <p:nvPicPr>
          <p:cNvPr id="13" name="Picture 12"/>
          <p:cNvPicPr>
            <a:picLocks noChangeAspect="1"/>
          </p:cNvPicPr>
          <p:nvPr/>
        </p:nvPicPr>
        <p:blipFill>
          <a:blip r:embed="rId8"/>
          <a:stretch>
            <a:fillRect/>
          </a:stretch>
        </p:blipFill>
        <p:spPr>
          <a:xfrm>
            <a:off x="6278044" y="4709626"/>
            <a:ext cx="5255207" cy="1341236"/>
          </a:xfrm>
          <a:prstGeom prst="rect">
            <a:avLst/>
          </a:prstGeom>
        </p:spPr>
      </p:pic>
      <p:pic>
        <p:nvPicPr>
          <p:cNvPr id="14" name="Picture 13"/>
          <p:cNvPicPr>
            <a:picLocks noChangeAspect="1"/>
          </p:cNvPicPr>
          <p:nvPr/>
        </p:nvPicPr>
        <p:blipFill>
          <a:blip r:embed="rId9"/>
          <a:stretch>
            <a:fillRect/>
          </a:stretch>
        </p:blipFill>
        <p:spPr>
          <a:xfrm>
            <a:off x="7294695" y="5707093"/>
            <a:ext cx="3609145" cy="1341236"/>
          </a:xfrm>
          <a:prstGeom prst="rect">
            <a:avLst/>
          </a:prstGeom>
        </p:spPr>
      </p:pic>
      <p:pic>
        <p:nvPicPr>
          <p:cNvPr id="15" name="Content Placeholder 3" descr="ayah 47-copy-copy.jpe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6076" y="450573"/>
            <a:ext cx="5377476" cy="6407427"/>
          </a:xfrm>
          <a:prstGeom prst="rect">
            <a:avLst/>
          </a:prstGeom>
        </p:spPr>
      </p:pic>
    </p:spTree>
    <p:extLst>
      <p:ext uri="{BB962C8B-B14F-4D97-AF65-F5344CB8AC3E}">
        <p14:creationId xmlns:p14="http://schemas.microsoft.com/office/powerpoint/2010/main" val="12326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9051" cy="6858000"/>
          </a:xfrm>
          <a:prstGeom prst="rect">
            <a:avLst/>
          </a:prstGeom>
        </p:spPr>
      </p:pic>
    </p:spTree>
    <p:extLst>
      <p:ext uri="{BB962C8B-B14F-4D97-AF65-F5344CB8AC3E}">
        <p14:creationId xmlns:p14="http://schemas.microsoft.com/office/powerpoint/2010/main" val="1574733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91" y="1950720"/>
            <a:ext cx="4159538" cy="3404126"/>
          </a:xfrm>
          <a:prstGeom prst="rect">
            <a:avLst/>
          </a:prstGeom>
        </p:spPr>
      </p:pic>
      <p:pic>
        <p:nvPicPr>
          <p:cNvPr id="49155" name="Content Placeholder 3" descr="ayah 49-copy-copy.jpeg"/>
          <p:cNvPicPr>
            <a:picLocks noGrp="1" noChangeAspect="1"/>
          </p:cNvPicPr>
          <p:nvPr>
            <p:ph idx="4294967295"/>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990" t="3511" r="4679" b="64351"/>
          <a:stretch/>
        </p:blipFill>
        <p:spPr>
          <a:xfrm>
            <a:off x="785258" y="0"/>
            <a:ext cx="3921411" cy="197695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372" y="0"/>
            <a:ext cx="6298510" cy="4357556"/>
          </a:xfrm>
          <a:prstGeom prst="rect">
            <a:avLst/>
          </a:prstGeom>
        </p:spPr>
      </p:pic>
      <p:pic>
        <p:nvPicPr>
          <p:cNvPr id="10" name="Picture 9"/>
          <p:cNvPicPr>
            <a:picLocks noChangeAspect="1"/>
          </p:cNvPicPr>
          <p:nvPr/>
        </p:nvPicPr>
        <p:blipFill>
          <a:blip r:embed="rId5"/>
          <a:stretch>
            <a:fillRect/>
          </a:stretch>
        </p:blipFill>
        <p:spPr>
          <a:xfrm>
            <a:off x="4912745" y="4537212"/>
            <a:ext cx="7279255" cy="1341236"/>
          </a:xfrm>
          <a:prstGeom prst="rect">
            <a:avLst/>
          </a:prstGeom>
        </p:spPr>
      </p:pic>
      <p:pic>
        <p:nvPicPr>
          <p:cNvPr id="11" name="Picture 10"/>
          <p:cNvPicPr>
            <a:picLocks noChangeAspect="1"/>
          </p:cNvPicPr>
          <p:nvPr/>
        </p:nvPicPr>
        <p:blipFill>
          <a:blip r:embed="rId6"/>
          <a:stretch>
            <a:fillRect/>
          </a:stretch>
        </p:blipFill>
        <p:spPr>
          <a:xfrm>
            <a:off x="5266372" y="5587638"/>
            <a:ext cx="6858594" cy="1341236"/>
          </a:xfrm>
          <a:prstGeom prst="rect">
            <a:avLst/>
          </a:prstGeom>
        </p:spPr>
      </p:pic>
      <p:pic>
        <p:nvPicPr>
          <p:cNvPr id="13" name="Content Placeholder 3" descr="ayah 49-copy-copy.jpe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320" t="74594" r="14581" b="-24954"/>
          <a:stretch/>
        </p:blipFill>
        <p:spPr>
          <a:xfrm>
            <a:off x="975360" y="5354846"/>
            <a:ext cx="3505200" cy="3659936"/>
          </a:xfrm>
          <a:prstGeom prst="rect">
            <a:avLst/>
          </a:prstGeom>
        </p:spPr>
      </p:pic>
    </p:spTree>
    <p:extLst>
      <p:ext uri="{BB962C8B-B14F-4D97-AF65-F5344CB8AC3E}">
        <p14:creationId xmlns:p14="http://schemas.microsoft.com/office/powerpoint/2010/main" val="3707969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152" y="193183"/>
            <a:ext cx="12282152" cy="6858000"/>
          </a:xfrm>
          <a:prstGeom prst="rect">
            <a:avLst/>
          </a:prstGeom>
        </p:spPr>
      </p:pic>
      <p:sp>
        <p:nvSpPr>
          <p:cNvPr id="5" name="Footer Placeholder 6"/>
          <p:cNvSpPr>
            <a:spLocks noGrp="1"/>
          </p:cNvSpPr>
          <p:nvPr/>
        </p:nvSpPr>
        <p:spPr>
          <a:xfrm>
            <a:off x="3980903" y="649487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rgbClr val="FFFF00"/>
                </a:solidFill>
                <a:latin typeface="Calibri"/>
              </a:rPr>
              <a:t>JI Youth (Women Wing)</a:t>
            </a:r>
          </a:p>
        </p:txBody>
      </p:sp>
      <p:pic>
        <p:nvPicPr>
          <p:cNvPr id="6" name="Picture 5"/>
          <p:cNvPicPr>
            <a:picLocks noChangeAspect="1"/>
          </p:cNvPicPr>
          <p:nvPr/>
        </p:nvPicPr>
        <p:blipFill>
          <a:blip r:embed="rId3"/>
          <a:stretch>
            <a:fillRect/>
          </a:stretch>
        </p:blipFill>
        <p:spPr>
          <a:xfrm>
            <a:off x="1110969" y="4145461"/>
            <a:ext cx="10004403" cy="1121761"/>
          </a:xfrm>
          <a:prstGeom prst="rect">
            <a:avLst/>
          </a:prstGeom>
        </p:spPr>
      </p:pic>
      <p:pic>
        <p:nvPicPr>
          <p:cNvPr id="7" name="Picture 6"/>
          <p:cNvPicPr>
            <a:picLocks noChangeAspect="1"/>
          </p:cNvPicPr>
          <p:nvPr/>
        </p:nvPicPr>
        <p:blipFill>
          <a:blip r:embed="rId4"/>
          <a:stretch>
            <a:fillRect/>
          </a:stretch>
        </p:blipFill>
        <p:spPr>
          <a:xfrm>
            <a:off x="1048722" y="4895511"/>
            <a:ext cx="10138527" cy="1121761"/>
          </a:xfrm>
          <a:prstGeom prst="rect">
            <a:avLst/>
          </a:prstGeom>
        </p:spPr>
      </p:pic>
      <p:pic>
        <p:nvPicPr>
          <p:cNvPr id="8" name="Picture 7"/>
          <p:cNvPicPr>
            <a:picLocks noChangeAspect="1"/>
          </p:cNvPicPr>
          <p:nvPr/>
        </p:nvPicPr>
        <p:blipFill>
          <a:blip r:embed="rId5"/>
          <a:stretch>
            <a:fillRect/>
          </a:stretch>
        </p:blipFill>
        <p:spPr>
          <a:xfrm>
            <a:off x="4346364" y="5543055"/>
            <a:ext cx="3444539" cy="1121761"/>
          </a:xfrm>
          <a:prstGeom prst="rect">
            <a:avLst/>
          </a:prstGeom>
        </p:spPr>
      </p:pic>
      <p:pic>
        <p:nvPicPr>
          <p:cNvPr id="9" name="Content Placeholder 3" descr="ayah 50-copy-copy.jpe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29132" y="590256"/>
            <a:ext cx="7526348" cy="3657711"/>
          </a:xfrm>
          <a:prstGeom prst="rect">
            <a:avLst/>
          </a:prstGeom>
        </p:spPr>
      </p:pic>
    </p:spTree>
    <p:extLst>
      <p:ext uri="{BB962C8B-B14F-4D97-AF65-F5344CB8AC3E}">
        <p14:creationId xmlns:p14="http://schemas.microsoft.com/office/powerpoint/2010/main" val="149732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85"/>
            <a:ext cx="12192000" cy="6828715"/>
          </a:xfrm>
          <a:prstGeom prst="rect">
            <a:avLst/>
          </a:prstGeom>
        </p:spPr>
      </p:pic>
      <p:sp>
        <p:nvSpPr>
          <p:cNvPr id="2" name="Rectangle 1"/>
          <p:cNvSpPr/>
          <p:nvPr/>
        </p:nvSpPr>
        <p:spPr>
          <a:xfrm>
            <a:off x="359703" y="4009344"/>
            <a:ext cx="6395187" cy="584775"/>
          </a:xfrm>
          <a:prstGeom prst="rect">
            <a:avLst/>
          </a:prstGeom>
        </p:spPr>
        <p:txBody>
          <a:bodyPr wrap="square">
            <a:spAutoFit/>
          </a:bodyPr>
          <a:lstStyle/>
          <a:p>
            <a:pPr algn="ctr" rtl="1"/>
            <a:endParaRPr lang="en-US" sz="3200" b="1" dirty="0">
              <a:solidFill>
                <a:srgbClr val="FFFF00"/>
              </a:solidFill>
              <a:effectLst>
                <a:outerShdw blurRad="38100" dist="38100" dir="2700000" algn="tl">
                  <a:srgbClr val="000000">
                    <a:alpha val="43137"/>
                  </a:srgbClr>
                </a:outerShdw>
              </a:effectLst>
            </a:endParaRPr>
          </a:p>
        </p:txBody>
      </p:sp>
      <p:sp>
        <p:nvSpPr>
          <p:cNvPr id="5" name="Footer Placeholder 6"/>
          <p:cNvSpPr>
            <a:spLocks noGrp="1"/>
          </p:cNvSpPr>
          <p:nvPr/>
        </p:nvSpPr>
        <p:spPr>
          <a:xfrm>
            <a:off x="4191000" y="6551123"/>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chemeClr val="tx1"/>
                </a:solidFill>
                <a:latin typeface="Calibri"/>
              </a:rPr>
              <a:t>JI Youth (Women Wing)</a:t>
            </a:r>
          </a:p>
        </p:txBody>
      </p:sp>
      <p:pic>
        <p:nvPicPr>
          <p:cNvPr id="8" name="Picture 7"/>
          <p:cNvPicPr>
            <a:picLocks noChangeAspect="1"/>
          </p:cNvPicPr>
          <p:nvPr/>
        </p:nvPicPr>
        <p:blipFill>
          <a:blip r:embed="rId3"/>
          <a:stretch>
            <a:fillRect/>
          </a:stretch>
        </p:blipFill>
        <p:spPr>
          <a:xfrm>
            <a:off x="57889" y="-32179"/>
            <a:ext cx="6608637" cy="1341236"/>
          </a:xfrm>
          <a:prstGeom prst="rect">
            <a:avLst/>
          </a:prstGeom>
          <a:effectLst>
            <a:glow rad="25400">
              <a:schemeClr val="accent1">
                <a:alpha val="40000"/>
              </a:schemeClr>
            </a:glow>
          </a:effectLst>
        </p:spPr>
      </p:pic>
      <p:pic>
        <p:nvPicPr>
          <p:cNvPr id="9" name="Picture 8"/>
          <p:cNvPicPr>
            <a:picLocks noChangeAspect="1"/>
          </p:cNvPicPr>
          <p:nvPr/>
        </p:nvPicPr>
        <p:blipFill>
          <a:blip r:embed="rId4"/>
          <a:stretch>
            <a:fillRect/>
          </a:stretch>
        </p:blipFill>
        <p:spPr>
          <a:xfrm>
            <a:off x="-19285" y="976890"/>
            <a:ext cx="6413548" cy="1341236"/>
          </a:xfrm>
          <a:prstGeom prst="rect">
            <a:avLst/>
          </a:prstGeom>
          <a:effectLst>
            <a:glow rad="25400">
              <a:schemeClr val="accent1">
                <a:alpha val="40000"/>
              </a:schemeClr>
            </a:glow>
            <a:softEdge rad="12700"/>
          </a:effectLst>
        </p:spPr>
      </p:pic>
      <p:pic>
        <p:nvPicPr>
          <p:cNvPr id="10" name="Picture 9"/>
          <p:cNvPicPr>
            <a:picLocks noChangeAspect="1"/>
          </p:cNvPicPr>
          <p:nvPr/>
        </p:nvPicPr>
        <p:blipFill>
          <a:blip r:embed="rId5"/>
          <a:stretch>
            <a:fillRect/>
          </a:stretch>
        </p:blipFill>
        <p:spPr>
          <a:xfrm>
            <a:off x="124953" y="1982042"/>
            <a:ext cx="6330752" cy="1341236"/>
          </a:xfrm>
          <a:prstGeom prst="rect">
            <a:avLst/>
          </a:prstGeom>
          <a:effectLst>
            <a:glow rad="38100">
              <a:schemeClr val="accent1">
                <a:alpha val="40000"/>
              </a:schemeClr>
            </a:glow>
          </a:effectLst>
        </p:spPr>
      </p:pic>
      <p:pic>
        <p:nvPicPr>
          <p:cNvPr id="11" name="Picture 10"/>
          <p:cNvPicPr>
            <a:picLocks noChangeAspect="1"/>
          </p:cNvPicPr>
          <p:nvPr/>
        </p:nvPicPr>
        <p:blipFill>
          <a:blip r:embed="rId6"/>
          <a:stretch>
            <a:fillRect/>
          </a:stretch>
        </p:blipFill>
        <p:spPr>
          <a:xfrm>
            <a:off x="33271" y="3037733"/>
            <a:ext cx="6389162" cy="1341236"/>
          </a:xfrm>
          <a:prstGeom prst="rect">
            <a:avLst/>
          </a:prstGeom>
          <a:effectLst>
            <a:glow rad="25400">
              <a:schemeClr val="accent1">
                <a:alpha val="46000"/>
              </a:schemeClr>
            </a:glow>
          </a:effectLst>
        </p:spPr>
      </p:pic>
      <p:pic>
        <p:nvPicPr>
          <p:cNvPr id="12" name="Picture 11"/>
          <p:cNvPicPr>
            <a:picLocks noChangeAspect="1"/>
          </p:cNvPicPr>
          <p:nvPr/>
        </p:nvPicPr>
        <p:blipFill>
          <a:blip r:embed="rId7"/>
          <a:stretch>
            <a:fillRect/>
          </a:stretch>
        </p:blipFill>
        <p:spPr>
          <a:xfrm>
            <a:off x="467448" y="4064249"/>
            <a:ext cx="5047926" cy="1341236"/>
          </a:xfrm>
          <a:prstGeom prst="rect">
            <a:avLst/>
          </a:prstGeom>
          <a:effectLst>
            <a:glow rad="50800">
              <a:schemeClr val="accent1">
                <a:alpha val="41000"/>
              </a:schemeClr>
            </a:glow>
          </a:effectLst>
        </p:spPr>
      </p:pic>
      <p:pic>
        <p:nvPicPr>
          <p:cNvPr id="13" name="Content Placeholder 17" descr="ayah 51-copy-copy2999-copy-copy.jpe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204438" y="323521"/>
            <a:ext cx="5804078" cy="4055448"/>
          </a:xfrm>
          <a:prstGeom prst="rect">
            <a:avLst/>
          </a:prstGeom>
        </p:spPr>
      </p:pic>
    </p:spTree>
    <p:extLst>
      <p:ext uri="{BB962C8B-B14F-4D97-AF65-F5344CB8AC3E}">
        <p14:creationId xmlns:p14="http://schemas.microsoft.com/office/powerpoint/2010/main" val="38016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535829" cy="6858000"/>
          </a:xfrm>
          <a:prstGeom prst="rect">
            <a:avLst/>
          </a:prstGeom>
        </p:spPr>
      </p:pic>
      <p:sp>
        <p:nvSpPr>
          <p:cNvPr id="5" name="Footer Placeholder 6"/>
          <p:cNvSpPr>
            <a:spLocks noGrp="1"/>
          </p:cNvSpPr>
          <p:nvPr/>
        </p:nvSpPr>
        <p:spPr>
          <a:xfrm>
            <a:off x="3738262" y="6402289"/>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srgbClr val="FFFF00"/>
                </a:solidFill>
                <a:latin typeface="Calibri"/>
              </a:rPr>
              <a:t>JI Youth (Women Wing)</a:t>
            </a:r>
          </a:p>
        </p:txBody>
      </p:sp>
      <p:pic>
        <p:nvPicPr>
          <p:cNvPr id="7" name="Picture 6"/>
          <p:cNvPicPr>
            <a:picLocks noChangeAspect="1"/>
          </p:cNvPicPr>
          <p:nvPr/>
        </p:nvPicPr>
        <p:blipFill>
          <a:blip r:embed="rId3"/>
          <a:stretch>
            <a:fillRect/>
          </a:stretch>
        </p:blipFill>
        <p:spPr>
          <a:xfrm>
            <a:off x="3157181" y="1710729"/>
            <a:ext cx="5468586" cy="1518036"/>
          </a:xfrm>
          <a:prstGeom prst="rect">
            <a:avLst/>
          </a:prstGeom>
        </p:spPr>
      </p:pic>
      <p:pic>
        <p:nvPicPr>
          <p:cNvPr id="8" name="Picture 7"/>
          <p:cNvPicPr>
            <a:picLocks noChangeAspect="1"/>
          </p:cNvPicPr>
          <p:nvPr/>
        </p:nvPicPr>
        <p:blipFill>
          <a:blip r:embed="rId4"/>
          <a:stretch>
            <a:fillRect/>
          </a:stretch>
        </p:blipFill>
        <p:spPr>
          <a:xfrm>
            <a:off x="2997533" y="2511942"/>
            <a:ext cx="5462489" cy="1518036"/>
          </a:xfrm>
          <a:prstGeom prst="rect">
            <a:avLst/>
          </a:prstGeom>
        </p:spPr>
      </p:pic>
      <p:pic>
        <p:nvPicPr>
          <p:cNvPr id="9" name="Picture 8"/>
          <p:cNvPicPr>
            <a:picLocks noChangeAspect="1"/>
          </p:cNvPicPr>
          <p:nvPr/>
        </p:nvPicPr>
        <p:blipFill>
          <a:blip r:embed="rId5"/>
          <a:stretch>
            <a:fillRect/>
          </a:stretch>
        </p:blipFill>
        <p:spPr>
          <a:xfrm>
            <a:off x="3294353" y="3270960"/>
            <a:ext cx="5194242" cy="1518036"/>
          </a:xfrm>
          <a:prstGeom prst="rect">
            <a:avLst/>
          </a:prstGeom>
        </p:spPr>
      </p:pic>
      <p:pic>
        <p:nvPicPr>
          <p:cNvPr id="10" name="Picture 9"/>
          <p:cNvPicPr>
            <a:picLocks noChangeAspect="1"/>
          </p:cNvPicPr>
          <p:nvPr/>
        </p:nvPicPr>
        <p:blipFill>
          <a:blip r:embed="rId6"/>
          <a:stretch>
            <a:fillRect/>
          </a:stretch>
        </p:blipFill>
        <p:spPr>
          <a:xfrm>
            <a:off x="3738262" y="4072173"/>
            <a:ext cx="3981033" cy="1518036"/>
          </a:xfrm>
          <a:prstGeom prst="rect">
            <a:avLst/>
          </a:prstGeom>
        </p:spPr>
      </p:pic>
      <p:pic>
        <p:nvPicPr>
          <p:cNvPr id="11" name="Content Placeholder 3" descr="ayah 52-copy-copy.jpe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649771" y="283780"/>
            <a:ext cx="8158012" cy="6118509"/>
          </a:xfrm>
          <a:prstGeom prst="rect">
            <a:avLst/>
          </a:prstGeom>
        </p:spPr>
      </p:pic>
    </p:spTree>
    <p:extLst>
      <p:ext uri="{BB962C8B-B14F-4D97-AF65-F5344CB8AC3E}">
        <p14:creationId xmlns:p14="http://schemas.microsoft.com/office/powerpoint/2010/main" val="2714633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717" y="-1"/>
            <a:ext cx="12412717" cy="6858001"/>
          </a:xfrm>
          <a:prstGeom prst="rect">
            <a:avLst/>
          </a:prstGeom>
        </p:spPr>
      </p:pic>
      <p:sp>
        <p:nvSpPr>
          <p:cNvPr id="5" name="Footer Placeholder 6"/>
          <p:cNvSpPr>
            <a:spLocks noGrp="1"/>
          </p:cNvSpPr>
          <p:nvPr/>
        </p:nvSpPr>
        <p:spPr>
          <a:xfrm>
            <a:off x="6104600" y="6296167"/>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chemeClr val="bg1"/>
                </a:solidFill>
                <a:latin typeface="Calibri"/>
              </a:rPr>
              <a:t>JI Youth (Women Wing)</a:t>
            </a:r>
          </a:p>
        </p:txBody>
      </p:sp>
      <p:pic>
        <p:nvPicPr>
          <p:cNvPr id="4" name="Picture 3"/>
          <p:cNvPicPr>
            <a:picLocks noChangeAspect="1"/>
          </p:cNvPicPr>
          <p:nvPr/>
        </p:nvPicPr>
        <p:blipFill>
          <a:blip r:embed="rId3"/>
          <a:stretch>
            <a:fillRect/>
          </a:stretch>
        </p:blipFill>
        <p:spPr>
          <a:xfrm>
            <a:off x="5568985" y="351144"/>
            <a:ext cx="6102625" cy="1341236"/>
          </a:xfrm>
          <a:prstGeom prst="rect">
            <a:avLst/>
          </a:prstGeom>
        </p:spPr>
      </p:pic>
      <p:pic>
        <p:nvPicPr>
          <p:cNvPr id="6" name="Picture 5"/>
          <p:cNvPicPr>
            <a:picLocks noChangeAspect="1"/>
          </p:cNvPicPr>
          <p:nvPr/>
        </p:nvPicPr>
        <p:blipFill>
          <a:blip r:embed="rId4"/>
          <a:stretch>
            <a:fillRect/>
          </a:stretch>
        </p:blipFill>
        <p:spPr>
          <a:xfrm>
            <a:off x="5290730" y="1655964"/>
            <a:ext cx="6901270" cy="1341236"/>
          </a:xfrm>
          <a:prstGeom prst="rect">
            <a:avLst/>
          </a:prstGeom>
        </p:spPr>
      </p:pic>
      <p:pic>
        <p:nvPicPr>
          <p:cNvPr id="7" name="Picture 6"/>
          <p:cNvPicPr>
            <a:picLocks noChangeAspect="1"/>
          </p:cNvPicPr>
          <p:nvPr/>
        </p:nvPicPr>
        <p:blipFill>
          <a:blip r:embed="rId5"/>
          <a:stretch>
            <a:fillRect/>
          </a:stretch>
        </p:blipFill>
        <p:spPr>
          <a:xfrm>
            <a:off x="5378450" y="2836939"/>
            <a:ext cx="6657409" cy="1341236"/>
          </a:xfrm>
          <a:prstGeom prst="rect">
            <a:avLst/>
          </a:prstGeom>
        </p:spPr>
      </p:pic>
      <p:pic>
        <p:nvPicPr>
          <p:cNvPr id="10" name="Picture 9"/>
          <p:cNvPicPr>
            <a:picLocks noChangeAspect="1"/>
          </p:cNvPicPr>
          <p:nvPr/>
        </p:nvPicPr>
        <p:blipFill>
          <a:blip r:embed="rId6"/>
          <a:stretch>
            <a:fillRect/>
          </a:stretch>
        </p:blipFill>
        <p:spPr>
          <a:xfrm>
            <a:off x="4748046" y="3945082"/>
            <a:ext cx="7663336" cy="1341236"/>
          </a:xfrm>
          <a:prstGeom prst="rect">
            <a:avLst/>
          </a:prstGeom>
        </p:spPr>
      </p:pic>
      <p:pic>
        <p:nvPicPr>
          <p:cNvPr id="11" name="Picture 10"/>
          <p:cNvPicPr>
            <a:picLocks noChangeAspect="1"/>
          </p:cNvPicPr>
          <p:nvPr/>
        </p:nvPicPr>
        <p:blipFill>
          <a:blip r:embed="rId7"/>
          <a:stretch>
            <a:fillRect/>
          </a:stretch>
        </p:blipFill>
        <p:spPr>
          <a:xfrm>
            <a:off x="4748046" y="5157589"/>
            <a:ext cx="7340220" cy="1341236"/>
          </a:xfrm>
          <a:prstGeom prst="rect">
            <a:avLst/>
          </a:prstGeom>
        </p:spPr>
      </p:pic>
      <p:pic>
        <p:nvPicPr>
          <p:cNvPr id="12" name="Content Placeholder 3" descr="ayah 53-copy-copy.jpe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9258" y="351144"/>
            <a:ext cx="4630915" cy="6021010"/>
          </a:xfrm>
          <a:prstGeom prst="rect">
            <a:avLst/>
          </a:prstGeom>
        </p:spPr>
      </p:pic>
    </p:spTree>
    <p:extLst>
      <p:ext uri="{BB962C8B-B14F-4D97-AF65-F5344CB8AC3E}">
        <p14:creationId xmlns:p14="http://schemas.microsoft.com/office/powerpoint/2010/main" val="2983672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2169</Words>
  <Application>Microsoft Office PowerPoint</Application>
  <PresentationFormat>Widescreen</PresentationFormat>
  <Paragraphs>64</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Attari_Quraan_Word</vt:lpstr>
      <vt:lpstr>Calibri</vt:lpstr>
      <vt:lpstr>Calibri Light</vt:lpstr>
      <vt:lpstr>Jameel Noori Nastaleeq</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Rising Youth</dc:creator>
  <cp:lastModifiedBy>Dirc Laptop</cp:lastModifiedBy>
  <cp:revision>148</cp:revision>
  <cp:lastPrinted>2017-05-09T10:57:35Z</cp:lastPrinted>
  <dcterms:created xsi:type="dcterms:W3CDTF">2017-04-22T11:57:50Z</dcterms:created>
  <dcterms:modified xsi:type="dcterms:W3CDTF">2020-01-29T06:34:14Z</dcterms:modified>
</cp:coreProperties>
</file>